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2" r:id="rId2"/>
    <p:sldId id="256" r:id="rId3"/>
    <p:sldId id="257" r:id="rId4"/>
    <p:sldId id="258" r:id="rId5"/>
    <p:sldId id="303" r:id="rId6"/>
    <p:sldId id="259" r:id="rId7"/>
    <p:sldId id="304" r:id="rId8"/>
    <p:sldId id="298" r:id="rId9"/>
    <p:sldId id="260" r:id="rId10"/>
    <p:sldId id="299" r:id="rId11"/>
    <p:sldId id="305" r:id="rId12"/>
    <p:sldId id="261" r:id="rId13"/>
    <p:sldId id="264" r:id="rId14"/>
    <p:sldId id="262" r:id="rId15"/>
    <p:sldId id="306" r:id="rId16"/>
    <p:sldId id="263" r:id="rId17"/>
    <p:sldId id="265" r:id="rId18"/>
    <p:sldId id="266" r:id="rId19"/>
    <p:sldId id="267" r:id="rId20"/>
    <p:sldId id="268" r:id="rId21"/>
    <p:sldId id="269" r:id="rId22"/>
    <p:sldId id="271" r:id="rId23"/>
    <p:sldId id="272" r:id="rId24"/>
    <p:sldId id="273" r:id="rId25"/>
    <p:sldId id="274" r:id="rId26"/>
    <p:sldId id="275" r:id="rId27"/>
    <p:sldId id="276" r:id="rId28"/>
    <p:sldId id="277" r:id="rId29"/>
    <p:sldId id="278" r:id="rId30"/>
    <p:sldId id="300"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5" r:id="rId46"/>
    <p:sldId id="294" r:id="rId47"/>
    <p:sldId id="297" r:id="rId48"/>
    <p:sldId id="296"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78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1"/>
            <a:ext cx="9144000" cy="3539430"/>
          </a:xfrm>
          <a:prstGeom prst="rect">
            <a:avLst/>
          </a:prstGeom>
        </p:spPr>
        <p:txBody>
          <a:bodyPr wrap="square">
            <a:spAutoFit/>
          </a:bodyPr>
          <a:lstStyle/>
          <a:p>
            <a:pPr algn="ctr" rtl="1"/>
            <a:r>
              <a:rPr lang="ar-IQ" sz="3200" b="1" dirty="0" smtClean="0">
                <a:cs typeface="+mj-cs"/>
              </a:rPr>
              <a:t>انتاج </a:t>
            </a:r>
            <a:r>
              <a:rPr lang="ar-IQ" sz="3200" b="1" dirty="0">
                <a:cs typeface="+mj-cs"/>
              </a:rPr>
              <a:t>خضر/</a:t>
            </a:r>
            <a:r>
              <a:rPr lang="en-US" sz="3200" b="1" dirty="0">
                <a:cs typeface="+mj-cs"/>
              </a:rPr>
              <a:t>2</a:t>
            </a:r>
            <a:endParaRPr lang="ar-IQ" sz="3200" dirty="0">
              <a:cs typeface="+mj-cs"/>
            </a:endParaRPr>
          </a:p>
          <a:p>
            <a:pPr algn="ctr" rtl="1"/>
            <a:r>
              <a:rPr lang="ar-IQ" sz="3200" dirty="0">
                <a:cs typeface="+mj-cs"/>
              </a:rPr>
              <a:t>الاستاذ المساعد الدكتور نوال مهدي حمود</a:t>
            </a:r>
          </a:p>
          <a:p>
            <a:pPr algn="ctr" rtl="1"/>
            <a:r>
              <a:rPr lang="ar-IQ" sz="3200" dirty="0">
                <a:cs typeface="+mj-cs"/>
              </a:rPr>
              <a:t>قسم البستنة وهندسة الحدائق</a:t>
            </a:r>
          </a:p>
          <a:p>
            <a:pPr algn="ctr" rtl="1"/>
            <a:r>
              <a:rPr lang="ar-IQ" sz="3200" dirty="0">
                <a:cs typeface="+mj-cs"/>
              </a:rPr>
              <a:t>كلية </a:t>
            </a:r>
            <a:r>
              <a:rPr lang="ar-IQ" sz="3200" dirty="0" smtClean="0">
                <a:cs typeface="+mj-cs"/>
              </a:rPr>
              <a:t>الزراعة-جامعة </a:t>
            </a:r>
            <a:r>
              <a:rPr lang="ar-IQ" sz="3200" dirty="0">
                <a:cs typeface="+mj-cs"/>
              </a:rPr>
              <a:t>البصرة</a:t>
            </a:r>
          </a:p>
          <a:p>
            <a:pPr algn="ctr" rtl="1"/>
            <a:r>
              <a:rPr lang="ar-IQ" sz="3200" dirty="0" smtClean="0">
                <a:cs typeface="+mj-cs"/>
              </a:rPr>
              <a:t>البصرة-العراق</a:t>
            </a:r>
            <a:endParaRPr lang="ar-IQ" sz="3200" dirty="0">
              <a:cs typeface="+mj-cs"/>
            </a:endParaRPr>
          </a:p>
          <a:p>
            <a:pPr algn="ctr" rtl="1"/>
            <a:r>
              <a:rPr lang="en-US" sz="3200" dirty="0">
                <a:cs typeface="+mj-cs"/>
              </a:rPr>
              <a:t>2021 – 2020 </a:t>
            </a:r>
            <a:endParaRPr lang="ar-IQ" sz="3200" dirty="0">
              <a:cs typeface="+mj-cs"/>
            </a:endParaRPr>
          </a:p>
          <a:p>
            <a:pPr algn="ctr"/>
            <a:r>
              <a:rPr lang="en-US" sz="3200" dirty="0">
                <a:cs typeface="+mj-cs"/>
              </a:rPr>
              <a:t>albayatyNawal@gmail.com</a:t>
            </a:r>
          </a:p>
        </p:txBody>
      </p:sp>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86562" y="673101"/>
            <a:ext cx="1079500" cy="1079500"/>
          </a:xfrm>
          <a:prstGeom prst="rect">
            <a:avLst/>
          </a:prstGeom>
          <a:noFill/>
          <a:ln>
            <a:noFill/>
          </a:ln>
        </p:spPr>
      </p:pic>
      <p:pic>
        <p:nvPicPr>
          <p:cNvPr id="4" name="صورة 1"/>
          <p:cNvPicPr/>
          <p:nvPr/>
        </p:nvPicPr>
        <p:blipFill>
          <a:blip r:embed="rId3" cstate="print">
            <a:extLst>
              <a:ext uri="{28A0092B-C50C-407E-A947-70E740481C1C}">
                <a14:useLocalDpi xmlns:a14="http://schemas.microsoft.com/office/drawing/2010/main" val="0"/>
              </a:ext>
            </a:extLst>
          </a:blip>
          <a:stretch>
            <a:fillRect/>
          </a:stretch>
        </p:blipFill>
        <p:spPr>
          <a:xfrm>
            <a:off x="4884101" y="925903"/>
            <a:ext cx="624205" cy="619125"/>
          </a:xfrm>
          <a:prstGeom prst="rect">
            <a:avLst/>
          </a:prstGeom>
        </p:spPr>
      </p:pic>
    </p:spTree>
    <p:extLst>
      <p:ext uri="{BB962C8B-B14F-4D97-AF65-F5344CB8AC3E}">
        <p14:creationId xmlns:p14="http://schemas.microsoft.com/office/powerpoint/2010/main" val="1058915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fontScale="92500"/>
          </a:bodyPr>
          <a:lstStyle/>
          <a:p>
            <a:pPr marL="177800" indent="-177800" algn="just" rtl="1">
              <a:lnSpc>
                <a:spcPct val="170000"/>
              </a:lnSpc>
              <a:buFontTx/>
              <a:buChar char="-"/>
            </a:pPr>
            <a:r>
              <a:rPr lang="ar-IQ" sz="2400" b="1" dirty="0" smtClean="0">
                <a:cs typeface="+mj-cs"/>
              </a:rPr>
              <a:t>طريقة </a:t>
            </a:r>
            <a:r>
              <a:rPr lang="ar-IQ" sz="2400" b="1" dirty="0">
                <a:cs typeface="+mj-cs"/>
              </a:rPr>
              <a:t>الزراعة</a:t>
            </a:r>
            <a:r>
              <a:rPr lang="ar-IQ" sz="2400" b="1" dirty="0" smtClean="0">
                <a:cs typeface="+mj-cs"/>
              </a:rPr>
              <a:t> </a:t>
            </a:r>
          </a:p>
          <a:p>
            <a:pPr marL="177800" indent="-177800" algn="just" rtl="1">
              <a:lnSpc>
                <a:spcPct val="170000"/>
              </a:lnSpc>
              <a:buFontTx/>
              <a:buChar char="-"/>
            </a:pPr>
            <a:r>
              <a:rPr lang="ar-IQ" sz="2400" dirty="0" smtClean="0">
                <a:cs typeface="+mj-cs"/>
              </a:rPr>
              <a:t>تقسم </a:t>
            </a:r>
            <a:r>
              <a:rPr lang="ar-IQ" sz="2400" dirty="0">
                <a:cs typeface="+mj-cs"/>
              </a:rPr>
              <a:t>الارض بعد تحضيرها الى مروز بعرض </a:t>
            </a:r>
            <a:r>
              <a:rPr lang="en-US" sz="2400" dirty="0">
                <a:cs typeface="+mj-cs"/>
              </a:rPr>
              <a:t>75</a:t>
            </a:r>
            <a:r>
              <a:rPr lang="ar-IQ" sz="2400" dirty="0">
                <a:cs typeface="+mj-cs"/>
              </a:rPr>
              <a:t> – </a:t>
            </a:r>
            <a:r>
              <a:rPr lang="en-US" sz="2400" dirty="0">
                <a:cs typeface="+mj-cs"/>
              </a:rPr>
              <a:t>80</a:t>
            </a:r>
            <a:r>
              <a:rPr lang="ar-IQ" sz="2400" dirty="0">
                <a:cs typeface="+mj-cs"/>
              </a:rPr>
              <a:t> سم او مساطب بعرض </a:t>
            </a:r>
            <a:r>
              <a:rPr lang="en-US" sz="2400" dirty="0">
                <a:cs typeface="+mj-cs"/>
              </a:rPr>
              <a:t>1.5</a:t>
            </a:r>
            <a:r>
              <a:rPr lang="ar-IQ" sz="2400" dirty="0">
                <a:cs typeface="+mj-cs"/>
              </a:rPr>
              <a:t>م وتزرع في هذه الحالة على جانبي المسطبة وتكون المسافات بين النباتات </a:t>
            </a:r>
            <a:r>
              <a:rPr lang="en-US" sz="2400" dirty="0">
                <a:cs typeface="+mj-cs"/>
              </a:rPr>
              <a:t>20</a:t>
            </a:r>
            <a:r>
              <a:rPr lang="ar-IQ" sz="2400" dirty="0">
                <a:cs typeface="+mj-cs"/>
              </a:rPr>
              <a:t> – </a:t>
            </a:r>
            <a:r>
              <a:rPr lang="en-US" sz="2400" dirty="0">
                <a:cs typeface="+mj-cs"/>
              </a:rPr>
              <a:t>25 </a:t>
            </a:r>
            <a:r>
              <a:rPr lang="ar-IQ" sz="2400" dirty="0">
                <a:cs typeface="+mj-cs"/>
              </a:rPr>
              <a:t>سم للاصناف العادية اما الاصناف الطويلة </a:t>
            </a:r>
            <a:r>
              <a:rPr lang="en-US" sz="2400" dirty="0">
                <a:cs typeface="+mj-cs"/>
              </a:rPr>
              <a:t>30</a:t>
            </a:r>
            <a:r>
              <a:rPr lang="ar-IQ" sz="2400" dirty="0">
                <a:cs typeface="+mj-cs"/>
              </a:rPr>
              <a:t> – </a:t>
            </a:r>
            <a:r>
              <a:rPr lang="en-US" sz="2400" dirty="0">
                <a:cs typeface="+mj-cs"/>
              </a:rPr>
              <a:t>40</a:t>
            </a:r>
            <a:r>
              <a:rPr lang="ar-IQ" sz="2400" dirty="0">
                <a:cs typeface="+mj-cs"/>
              </a:rPr>
              <a:t> </a:t>
            </a:r>
            <a:r>
              <a:rPr lang="ar-IQ" sz="2400" dirty="0" smtClean="0">
                <a:cs typeface="+mj-cs"/>
              </a:rPr>
              <a:t>سم، </a:t>
            </a:r>
          </a:p>
          <a:p>
            <a:pPr marL="177800" indent="-177800" algn="just" rtl="1">
              <a:lnSpc>
                <a:spcPct val="170000"/>
              </a:lnSpc>
              <a:buFontTx/>
              <a:buChar char="-"/>
            </a:pPr>
            <a:r>
              <a:rPr lang="ar-IQ" sz="2400" dirty="0" smtClean="0">
                <a:cs typeface="+mj-cs"/>
              </a:rPr>
              <a:t>توضع </a:t>
            </a:r>
            <a:r>
              <a:rPr lang="en-US" sz="2400" dirty="0">
                <a:cs typeface="+mj-cs"/>
              </a:rPr>
              <a:t>3</a:t>
            </a:r>
            <a:r>
              <a:rPr lang="ar-IQ" sz="2400" dirty="0">
                <a:cs typeface="+mj-cs"/>
              </a:rPr>
              <a:t> – </a:t>
            </a:r>
            <a:r>
              <a:rPr lang="en-US" sz="2400" dirty="0">
                <a:cs typeface="+mj-cs"/>
              </a:rPr>
              <a:t>4</a:t>
            </a:r>
            <a:r>
              <a:rPr lang="ar-IQ" sz="2400" dirty="0">
                <a:cs typeface="+mj-cs"/>
              </a:rPr>
              <a:t> بذور بكل حفرة </a:t>
            </a:r>
            <a:endParaRPr lang="ar-IQ" sz="2400" dirty="0" smtClean="0">
              <a:cs typeface="+mj-cs"/>
            </a:endParaRPr>
          </a:p>
          <a:p>
            <a:pPr marL="177800" indent="-177800" algn="just" rtl="1">
              <a:lnSpc>
                <a:spcPct val="170000"/>
              </a:lnSpc>
              <a:buFontTx/>
              <a:buChar char="-"/>
            </a:pPr>
            <a:r>
              <a:rPr lang="ar-IQ" sz="2400" dirty="0" smtClean="0">
                <a:cs typeface="+mj-cs"/>
              </a:rPr>
              <a:t>ثم </a:t>
            </a:r>
            <a:r>
              <a:rPr lang="ar-IQ" sz="2400" dirty="0">
                <a:cs typeface="+mj-cs"/>
              </a:rPr>
              <a:t>تخف الى نبات واحد </a:t>
            </a:r>
            <a:endParaRPr lang="ar-IQ" sz="2400" dirty="0" smtClean="0">
              <a:cs typeface="+mj-cs"/>
            </a:endParaRPr>
          </a:p>
          <a:p>
            <a:pPr marL="177800" indent="-177800" algn="just" rtl="1">
              <a:lnSpc>
                <a:spcPct val="170000"/>
              </a:lnSpc>
              <a:buFontTx/>
              <a:buChar char="-"/>
            </a:pPr>
            <a:r>
              <a:rPr lang="ar-IQ" sz="2400" dirty="0" smtClean="0">
                <a:cs typeface="+mj-cs"/>
              </a:rPr>
              <a:t>وفي </a:t>
            </a:r>
            <a:r>
              <a:rPr lang="ar-IQ" sz="2400" dirty="0">
                <a:cs typeface="+mj-cs"/>
              </a:rPr>
              <a:t>بعض الاصناف تكون نسبة الانبات قليلة لذلك يفضل نقع البذور بالماء قبل الزراعة بعدة ساعات لكي تزيد سرعة الانبات</a:t>
            </a:r>
            <a:r>
              <a:rPr lang="ar-IQ" sz="2400" dirty="0" smtClean="0">
                <a:cs typeface="+mj-cs"/>
              </a:rPr>
              <a:t>.................................... يتبع </a:t>
            </a:r>
            <a:endParaRPr lang="en-US" sz="2400" dirty="0">
              <a:cs typeface="+mj-cs"/>
            </a:endParaRPr>
          </a:p>
        </p:txBody>
      </p:sp>
    </p:spTree>
    <p:extLst>
      <p:ext uri="{BB962C8B-B14F-4D97-AF65-F5344CB8AC3E}">
        <p14:creationId xmlns:p14="http://schemas.microsoft.com/office/powerpoint/2010/main" val="3393685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177800" indent="-177800" algn="just" rtl="1">
              <a:lnSpc>
                <a:spcPct val="150000"/>
              </a:lnSpc>
              <a:buFontTx/>
              <a:buChar char="-"/>
            </a:pPr>
            <a:r>
              <a:rPr lang="ar-IQ" sz="2400" b="1" dirty="0">
                <a:cs typeface="+mj-cs"/>
              </a:rPr>
              <a:t>كمية التقاوي </a:t>
            </a:r>
            <a:endParaRPr lang="ar-IQ" sz="2400" b="1" dirty="0" smtClean="0">
              <a:cs typeface="+mj-cs"/>
            </a:endParaRPr>
          </a:p>
          <a:p>
            <a:pPr marL="177800" indent="-177800" algn="just" rtl="1">
              <a:lnSpc>
                <a:spcPct val="150000"/>
              </a:lnSpc>
              <a:buFontTx/>
              <a:buChar char="-"/>
            </a:pPr>
            <a:r>
              <a:rPr lang="ar-IQ" sz="2400" dirty="0" smtClean="0">
                <a:cs typeface="+mj-cs"/>
              </a:rPr>
              <a:t>تتكاثر </a:t>
            </a:r>
            <a:r>
              <a:rPr lang="ar-IQ" sz="2400" dirty="0">
                <a:cs typeface="+mj-cs"/>
              </a:rPr>
              <a:t>الفاصوليا بالبذور وتختلف كمية التقاوي حسب الصنف وطريقة وموعد الزراعة وحجم </a:t>
            </a:r>
            <a:r>
              <a:rPr lang="ar-IQ" sz="2400" dirty="0" smtClean="0">
                <a:cs typeface="+mj-cs"/>
              </a:rPr>
              <a:t>البذور،</a:t>
            </a:r>
          </a:p>
          <a:p>
            <a:pPr marL="177800" indent="-177800" algn="just" rtl="1">
              <a:lnSpc>
                <a:spcPct val="150000"/>
              </a:lnSpc>
              <a:buFontTx/>
              <a:buChar char="-"/>
            </a:pPr>
            <a:r>
              <a:rPr lang="ar-IQ" sz="2400" dirty="0" smtClean="0">
                <a:cs typeface="+mj-cs"/>
              </a:rPr>
              <a:t> </a:t>
            </a:r>
            <a:r>
              <a:rPr lang="ar-IQ" sz="2400" dirty="0">
                <a:cs typeface="+mj-cs"/>
              </a:rPr>
              <a:t>ويحتاج الدونم </a:t>
            </a:r>
            <a:r>
              <a:rPr lang="en-US" sz="2400" dirty="0">
                <a:cs typeface="+mj-cs"/>
              </a:rPr>
              <a:t>15</a:t>
            </a:r>
            <a:r>
              <a:rPr lang="ar-IQ" sz="2400" dirty="0">
                <a:cs typeface="+mj-cs"/>
              </a:rPr>
              <a:t> – </a:t>
            </a:r>
            <a:r>
              <a:rPr lang="en-US" sz="2400" dirty="0">
                <a:cs typeface="+mj-cs"/>
              </a:rPr>
              <a:t>18</a:t>
            </a:r>
            <a:r>
              <a:rPr lang="ar-IQ" sz="2400" dirty="0">
                <a:cs typeface="+mj-cs"/>
              </a:rPr>
              <a:t>كغم في حالة الاصناف العادية والى </a:t>
            </a:r>
            <a:r>
              <a:rPr lang="en-US" sz="2400" dirty="0">
                <a:cs typeface="+mj-cs"/>
              </a:rPr>
              <a:t>10</a:t>
            </a:r>
            <a:r>
              <a:rPr lang="ar-IQ" sz="2400" dirty="0">
                <a:cs typeface="+mj-cs"/>
              </a:rPr>
              <a:t> – </a:t>
            </a:r>
            <a:r>
              <a:rPr lang="en-US" sz="2400" dirty="0">
                <a:cs typeface="+mj-cs"/>
              </a:rPr>
              <a:t>12 </a:t>
            </a:r>
            <a:r>
              <a:rPr lang="ar-IQ" sz="2400" dirty="0">
                <a:cs typeface="+mj-cs"/>
              </a:rPr>
              <a:t>كغم للاصناف </a:t>
            </a:r>
            <a:r>
              <a:rPr lang="ar-IQ" sz="2400" dirty="0" smtClean="0">
                <a:cs typeface="+mj-cs"/>
              </a:rPr>
              <a:t>الطويلة، </a:t>
            </a:r>
          </a:p>
          <a:p>
            <a:pPr marL="177800" indent="-177800" algn="just" rtl="1">
              <a:lnSpc>
                <a:spcPct val="150000"/>
              </a:lnSpc>
              <a:buFontTx/>
              <a:buChar char="-"/>
            </a:pPr>
            <a:r>
              <a:rPr lang="ar-IQ" sz="2400" dirty="0" smtClean="0">
                <a:cs typeface="+mj-cs"/>
              </a:rPr>
              <a:t>حيث </a:t>
            </a:r>
            <a:r>
              <a:rPr lang="ar-IQ" sz="2400" dirty="0">
                <a:cs typeface="+mj-cs"/>
              </a:rPr>
              <a:t>وجد ان كمية الحاصل تزداد بزيادة حجم </a:t>
            </a:r>
            <a:r>
              <a:rPr lang="ar-IQ" sz="2400" dirty="0" smtClean="0">
                <a:cs typeface="+mj-cs"/>
              </a:rPr>
              <a:t>البذور................... يتبع</a:t>
            </a:r>
          </a:p>
        </p:txBody>
      </p:sp>
    </p:spTree>
    <p:extLst>
      <p:ext uri="{BB962C8B-B14F-4D97-AF65-F5344CB8AC3E}">
        <p14:creationId xmlns:p14="http://schemas.microsoft.com/office/powerpoint/2010/main" val="580756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177800" indent="-177800" algn="just" rtl="1">
              <a:lnSpc>
                <a:spcPct val="150000"/>
              </a:lnSpc>
              <a:buFontTx/>
              <a:buChar char="-"/>
            </a:pPr>
            <a:r>
              <a:rPr lang="ar-IQ" sz="2400" b="1" dirty="0" smtClean="0">
                <a:cs typeface="+mj-cs"/>
              </a:rPr>
              <a:t>موعد الزراعة</a:t>
            </a:r>
          </a:p>
          <a:p>
            <a:pPr marL="177800" indent="-177800" algn="just" rtl="1">
              <a:lnSpc>
                <a:spcPct val="150000"/>
              </a:lnSpc>
              <a:buFontTx/>
              <a:buChar char="-"/>
            </a:pPr>
            <a:r>
              <a:rPr lang="ar-IQ" sz="2400" dirty="0" smtClean="0">
                <a:cs typeface="+mj-cs"/>
              </a:rPr>
              <a:t>تزرع </a:t>
            </a:r>
            <a:r>
              <a:rPr lang="ar-IQ" sz="2400" dirty="0">
                <a:cs typeface="+mj-cs"/>
              </a:rPr>
              <a:t>الفاصوليا حسب الظروف العراقية في </a:t>
            </a:r>
            <a:r>
              <a:rPr lang="ar-IQ" sz="2400" dirty="0" smtClean="0">
                <a:cs typeface="+mj-cs"/>
              </a:rPr>
              <a:t>موعدين</a:t>
            </a:r>
          </a:p>
          <a:p>
            <a:pPr marL="177800" indent="-177800" algn="just" rtl="1">
              <a:lnSpc>
                <a:spcPct val="150000"/>
              </a:lnSpc>
              <a:buFontTx/>
              <a:buChar char="-"/>
            </a:pPr>
            <a:r>
              <a:rPr lang="ar-IQ" sz="2400" dirty="0" smtClean="0">
                <a:cs typeface="+mj-cs"/>
              </a:rPr>
              <a:t> </a:t>
            </a:r>
            <a:r>
              <a:rPr lang="ar-IQ" sz="2400" dirty="0">
                <a:cs typeface="+mj-cs"/>
              </a:rPr>
              <a:t>ربيعية في اواسط اذار </a:t>
            </a:r>
            <a:endParaRPr lang="ar-IQ" sz="2400" dirty="0" smtClean="0">
              <a:cs typeface="+mj-cs"/>
            </a:endParaRPr>
          </a:p>
          <a:p>
            <a:pPr marL="177800" indent="-177800" algn="just" rtl="1">
              <a:lnSpc>
                <a:spcPct val="150000"/>
              </a:lnSpc>
              <a:buFontTx/>
              <a:buChar char="-"/>
            </a:pPr>
            <a:r>
              <a:rPr lang="ar-IQ" sz="2400" dirty="0" smtClean="0">
                <a:cs typeface="+mj-cs"/>
              </a:rPr>
              <a:t>وخريفية </a:t>
            </a:r>
            <a:r>
              <a:rPr lang="ar-IQ" sz="2400" dirty="0">
                <a:cs typeface="+mj-cs"/>
              </a:rPr>
              <a:t>في نهاية اب وبداية ايلول</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كما ان الموعد الربيعي هو افضل لانتاج البذور حسب ظروف </a:t>
            </a:r>
            <a:r>
              <a:rPr lang="ar-IQ" sz="2400" dirty="0" smtClean="0">
                <a:cs typeface="+mj-cs"/>
              </a:rPr>
              <a:t>العراق0</a:t>
            </a:r>
          </a:p>
          <a:p>
            <a:pPr marL="0" indent="0" algn="just" rtl="1">
              <a:lnSpc>
                <a:spcPct val="150000"/>
              </a:lnSpc>
              <a:buNone/>
            </a:pPr>
            <a:r>
              <a:rPr lang="ar-IQ" sz="2400" dirty="0" smtClean="0">
                <a:cs typeface="+mj-cs"/>
              </a:rPr>
              <a:t>................................................ يتبع</a:t>
            </a:r>
          </a:p>
        </p:txBody>
      </p:sp>
    </p:spTree>
    <p:extLst>
      <p:ext uri="{BB962C8B-B14F-4D97-AF65-F5344CB8AC3E}">
        <p14:creationId xmlns:p14="http://schemas.microsoft.com/office/powerpoint/2010/main" val="25065328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الفاصوليا</a:t>
            </a:r>
            <a:endParaRPr lang="ar-IQ" sz="3200" dirty="0"/>
          </a:p>
        </p:txBody>
      </p:sp>
      <p:sp>
        <p:nvSpPr>
          <p:cNvPr id="3" name="Content Placeholder 2"/>
          <p:cNvSpPr>
            <a:spLocks noGrp="1"/>
          </p:cNvSpPr>
          <p:nvPr>
            <p:ph idx="1"/>
          </p:nvPr>
        </p:nvSpPr>
        <p:spPr/>
        <p:txBody>
          <a:bodyPr>
            <a:normAutofit fontScale="92500"/>
          </a:bodyPr>
          <a:lstStyle/>
          <a:p>
            <a:pPr marL="0" indent="0" algn="just" rtl="1">
              <a:lnSpc>
                <a:spcPct val="150000"/>
              </a:lnSpc>
              <a:buNone/>
            </a:pPr>
            <a:r>
              <a:rPr lang="ar-IQ" b="1" dirty="0" smtClean="0">
                <a:cs typeface="+mj-cs"/>
              </a:rPr>
              <a:t>- العزق </a:t>
            </a:r>
            <a:r>
              <a:rPr lang="ar-IQ" b="1" dirty="0">
                <a:cs typeface="+mj-cs"/>
              </a:rPr>
              <a:t>و </a:t>
            </a:r>
            <a:r>
              <a:rPr lang="ar-IQ" b="1" dirty="0" smtClean="0">
                <a:cs typeface="+mj-cs"/>
              </a:rPr>
              <a:t>الترقيع والخف</a:t>
            </a:r>
            <a:endParaRPr lang="en-US" dirty="0">
              <a:cs typeface="+mj-cs"/>
            </a:endParaRPr>
          </a:p>
          <a:p>
            <a:pPr marL="177800" indent="-177800" algn="just" rtl="1">
              <a:lnSpc>
                <a:spcPct val="150000"/>
              </a:lnSpc>
              <a:buFontTx/>
              <a:buChar char="-"/>
            </a:pPr>
            <a:r>
              <a:rPr lang="ar-IQ" dirty="0" smtClean="0">
                <a:cs typeface="+mj-cs"/>
              </a:rPr>
              <a:t>ترقع </a:t>
            </a:r>
            <a:r>
              <a:rPr lang="ar-IQ" dirty="0">
                <a:cs typeface="+mj-cs"/>
              </a:rPr>
              <a:t>الحفر الفاشلة بعد الري اي بعد حوالي أسبوعين من الزراعة ويمكن اجراء هذه العملية بوقت مبكر اعتمادا على </a:t>
            </a:r>
            <a:r>
              <a:rPr lang="ar-IQ" dirty="0" smtClean="0">
                <a:cs typeface="+mj-cs"/>
              </a:rPr>
              <a:t>الانبات،</a:t>
            </a:r>
          </a:p>
          <a:p>
            <a:pPr marL="177800" indent="-177800" algn="just" rtl="1">
              <a:lnSpc>
                <a:spcPct val="150000"/>
              </a:lnSpc>
              <a:buFontTx/>
              <a:buChar char="-"/>
            </a:pPr>
            <a:r>
              <a:rPr lang="ar-IQ" dirty="0" smtClean="0">
                <a:cs typeface="+mj-cs"/>
              </a:rPr>
              <a:t> </a:t>
            </a:r>
            <a:r>
              <a:rPr lang="ar-IQ" dirty="0">
                <a:cs typeface="+mj-cs"/>
              </a:rPr>
              <a:t>ثم تخف النباتات في الحفر الى</a:t>
            </a:r>
            <a:r>
              <a:rPr lang="en-US" dirty="0">
                <a:cs typeface="+mj-cs"/>
              </a:rPr>
              <a:t>2 – 1 </a:t>
            </a:r>
            <a:r>
              <a:rPr lang="ar-IQ" dirty="0">
                <a:cs typeface="+mj-cs"/>
              </a:rPr>
              <a:t> </a:t>
            </a:r>
            <a:r>
              <a:rPr lang="ar-IQ" dirty="0" smtClean="0">
                <a:cs typeface="+mj-cs"/>
              </a:rPr>
              <a:t>نبات،</a:t>
            </a:r>
          </a:p>
          <a:p>
            <a:pPr marL="177800" indent="-177800" algn="just" rtl="1">
              <a:lnSpc>
                <a:spcPct val="150000"/>
              </a:lnSpc>
              <a:buFontTx/>
              <a:buChar char="-"/>
            </a:pPr>
            <a:r>
              <a:rPr lang="ar-IQ" dirty="0" smtClean="0">
                <a:cs typeface="+mj-cs"/>
              </a:rPr>
              <a:t> </a:t>
            </a:r>
            <a:r>
              <a:rPr lang="ar-IQ" dirty="0">
                <a:cs typeface="+mj-cs"/>
              </a:rPr>
              <a:t>وتجرى عملية العزق على النباتات </a:t>
            </a:r>
            <a:r>
              <a:rPr lang="ar-IQ" dirty="0" smtClean="0">
                <a:cs typeface="+mj-cs"/>
              </a:rPr>
              <a:t>سطحيا </a:t>
            </a:r>
            <a:r>
              <a:rPr lang="ar-IQ" dirty="0">
                <a:cs typeface="+mj-cs"/>
              </a:rPr>
              <a:t>بحيث لا </a:t>
            </a:r>
            <a:r>
              <a:rPr lang="ar-IQ" dirty="0" smtClean="0">
                <a:cs typeface="+mj-cs"/>
              </a:rPr>
              <a:t>تتقطع </a:t>
            </a:r>
            <a:r>
              <a:rPr lang="ar-IQ" dirty="0">
                <a:cs typeface="+mj-cs"/>
              </a:rPr>
              <a:t>الجذور.  </a:t>
            </a:r>
            <a:r>
              <a:rPr lang="ar-IQ" dirty="0" smtClean="0">
                <a:cs typeface="+mj-cs"/>
              </a:rPr>
              <a:t>....................... يتبع</a:t>
            </a:r>
            <a:endParaRPr lang="en-US" dirty="0">
              <a:cs typeface="+mj-cs"/>
            </a:endParaRPr>
          </a:p>
          <a:p>
            <a:endParaRPr lang="ar-IQ" dirty="0"/>
          </a:p>
        </p:txBody>
      </p:sp>
    </p:spTree>
    <p:extLst>
      <p:ext uri="{BB962C8B-B14F-4D97-AF65-F5344CB8AC3E}">
        <p14:creationId xmlns:p14="http://schemas.microsoft.com/office/powerpoint/2010/main" val="2347636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177800" indent="-177800" algn="just" rtl="1">
              <a:lnSpc>
                <a:spcPct val="150000"/>
              </a:lnSpc>
              <a:buFontTx/>
              <a:buChar char="-"/>
            </a:pPr>
            <a:r>
              <a:rPr lang="ar-IQ" sz="2400" b="1" dirty="0" smtClean="0">
                <a:cs typeface="+mj-cs"/>
              </a:rPr>
              <a:t>الري</a:t>
            </a:r>
          </a:p>
          <a:p>
            <a:pPr marL="177800" indent="-177800" algn="just" rtl="1">
              <a:lnSpc>
                <a:spcPct val="150000"/>
              </a:lnSpc>
              <a:buFontTx/>
              <a:buChar char="-"/>
            </a:pPr>
            <a:r>
              <a:rPr lang="ar-IQ" sz="2400" dirty="0" smtClean="0">
                <a:cs typeface="+mj-cs"/>
              </a:rPr>
              <a:t>الفاصوليا نبات </a:t>
            </a:r>
            <a:r>
              <a:rPr lang="ar-IQ" sz="2400" dirty="0">
                <a:cs typeface="+mj-cs"/>
              </a:rPr>
              <a:t>حساس </a:t>
            </a:r>
            <a:r>
              <a:rPr lang="ar-IQ" sz="2400" dirty="0" smtClean="0">
                <a:cs typeface="+mj-cs"/>
              </a:rPr>
              <a:t>للرطوبة، </a:t>
            </a:r>
          </a:p>
          <a:p>
            <a:pPr marL="177800" indent="-177800" algn="just" rtl="1">
              <a:lnSpc>
                <a:spcPct val="150000"/>
              </a:lnSpc>
              <a:buFontTx/>
              <a:buChar char="-"/>
            </a:pPr>
            <a:r>
              <a:rPr lang="ar-IQ" sz="2400" dirty="0" smtClean="0">
                <a:cs typeface="+mj-cs"/>
              </a:rPr>
              <a:t>كما </a:t>
            </a:r>
            <a:r>
              <a:rPr lang="ar-IQ" sz="2400" dirty="0">
                <a:cs typeface="+mj-cs"/>
              </a:rPr>
              <a:t>ان ارتفاع نسبة الرطوبة اثناء الزراعة يؤدي الى قلة نسبة </a:t>
            </a:r>
            <a:r>
              <a:rPr lang="ar-IQ" sz="2400" dirty="0" smtClean="0">
                <a:cs typeface="+mj-cs"/>
              </a:rPr>
              <a:t>الانبات</a:t>
            </a:r>
          </a:p>
          <a:p>
            <a:pPr marL="177800" indent="-177800" algn="just" rtl="1">
              <a:lnSpc>
                <a:spcPct val="150000"/>
              </a:lnSpc>
              <a:buFontTx/>
              <a:buChar char="-"/>
            </a:pPr>
            <a:r>
              <a:rPr lang="ar-IQ" sz="2400" dirty="0" smtClean="0">
                <a:cs typeface="+mj-cs"/>
              </a:rPr>
              <a:t> </a:t>
            </a:r>
            <a:r>
              <a:rPr lang="ar-IQ" sz="2400" dirty="0">
                <a:cs typeface="+mj-cs"/>
              </a:rPr>
              <a:t>وضعف نمو البادرات </a:t>
            </a:r>
            <a:r>
              <a:rPr lang="ar-IQ" sz="2400" dirty="0" smtClean="0">
                <a:cs typeface="+mj-cs"/>
              </a:rPr>
              <a:t>الناتجة، </a:t>
            </a:r>
          </a:p>
          <a:p>
            <a:pPr marL="177800" indent="-177800" algn="just" rtl="1">
              <a:lnSpc>
                <a:spcPct val="150000"/>
              </a:lnSpc>
              <a:buFontTx/>
              <a:buChar char="-"/>
            </a:pPr>
            <a:r>
              <a:rPr lang="ar-IQ" sz="2400" dirty="0" smtClean="0">
                <a:cs typeface="+mj-cs"/>
              </a:rPr>
              <a:t>لذلك </a:t>
            </a:r>
            <a:r>
              <a:rPr lang="ar-IQ" sz="2400" dirty="0">
                <a:cs typeface="+mj-cs"/>
              </a:rPr>
              <a:t>يجب تنظيم الري خاصة في الادوار الاولى من عمر </a:t>
            </a:r>
            <a:r>
              <a:rPr lang="ar-IQ" sz="2400" dirty="0" smtClean="0">
                <a:cs typeface="+mj-cs"/>
              </a:rPr>
              <a:t>النبات، </a:t>
            </a:r>
          </a:p>
          <a:p>
            <a:pPr marL="177800" indent="-177800" algn="just" rtl="1">
              <a:lnSpc>
                <a:spcPct val="150000"/>
              </a:lnSpc>
              <a:buFontTx/>
              <a:buChar char="-"/>
            </a:pPr>
            <a:r>
              <a:rPr lang="ar-IQ" sz="2400" dirty="0" smtClean="0">
                <a:cs typeface="+mj-cs"/>
              </a:rPr>
              <a:t>ولا </a:t>
            </a:r>
            <a:r>
              <a:rPr lang="ar-IQ" sz="2400" dirty="0">
                <a:cs typeface="+mj-cs"/>
              </a:rPr>
              <a:t>يجب تعريض النباتات </a:t>
            </a:r>
            <a:r>
              <a:rPr lang="ar-IQ" sz="2400" dirty="0" smtClean="0">
                <a:cs typeface="+mj-cs"/>
              </a:rPr>
              <a:t>للعطش</a:t>
            </a:r>
          </a:p>
          <a:p>
            <a:pPr marL="177800" indent="-177800" algn="just" rtl="1">
              <a:lnSpc>
                <a:spcPct val="150000"/>
              </a:lnSpc>
              <a:buFontTx/>
              <a:buChar char="-"/>
            </a:pPr>
            <a:r>
              <a:rPr lang="ar-IQ" sz="2400" dirty="0" smtClean="0">
                <a:cs typeface="+mj-cs"/>
              </a:rPr>
              <a:t> </a:t>
            </a:r>
            <a:endParaRPr lang="ar-IQ" sz="2400" b="1" dirty="0" smtClean="0">
              <a:cs typeface="+mj-cs"/>
            </a:endParaRPr>
          </a:p>
        </p:txBody>
      </p:sp>
    </p:spTree>
    <p:extLst>
      <p:ext uri="{BB962C8B-B14F-4D97-AF65-F5344CB8AC3E}">
        <p14:creationId xmlns:p14="http://schemas.microsoft.com/office/powerpoint/2010/main" val="427614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177800" indent="-177800" algn="just" rtl="1">
              <a:lnSpc>
                <a:spcPct val="150000"/>
              </a:lnSpc>
              <a:buFontTx/>
              <a:buChar char="-"/>
            </a:pPr>
            <a:r>
              <a:rPr lang="ar-IQ" sz="2400" b="1" dirty="0" smtClean="0">
                <a:cs typeface="+mj-cs"/>
              </a:rPr>
              <a:t>الـــــــــــــــــــــــــــري</a:t>
            </a:r>
          </a:p>
          <a:p>
            <a:pPr marL="177800" indent="-177800" algn="just" rtl="1">
              <a:lnSpc>
                <a:spcPct val="150000"/>
              </a:lnSpc>
              <a:buFontTx/>
              <a:buChar char="-"/>
            </a:pPr>
            <a:r>
              <a:rPr lang="ar-IQ" sz="2400" dirty="0" smtClean="0">
                <a:cs typeface="+mj-cs"/>
              </a:rPr>
              <a:t>كما يجب ان يكون الري على فترات متقاربة وخفيفة في فترة التزهير والعقد لان الماء الزائد يؤدي الى سقوط الازهار والعقد وتحتاج الى الماء اثناء النضج، </a:t>
            </a:r>
          </a:p>
          <a:p>
            <a:pPr marL="177800" indent="-177800" algn="just" rtl="1">
              <a:lnSpc>
                <a:spcPct val="150000"/>
              </a:lnSpc>
              <a:buFontTx/>
              <a:buChar char="-"/>
            </a:pPr>
            <a:r>
              <a:rPr lang="ar-IQ" sz="2400" dirty="0" smtClean="0">
                <a:cs typeface="+mj-cs"/>
              </a:rPr>
              <a:t>وتؤدي قلة الماء اثناء هذه الفترة الى</a:t>
            </a:r>
          </a:p>
          <a:p>
            <a:pPr marL="177800" indent="-177800" algn="just" rtl="1">
              <a:lnSpc>
                <a:spcPct val="150000"/>
              </a:lnSpc>
              <a:buFontTx/>
              <a:buChar char="-"/>
            </a:pPr>
            <a:r>
              <a:rPr lang="ar-IQ" sz="2400" dirty="0" smtClean="0">
                <a:cs typeface="+mj-cs"/>
              </a:rPr>
              <a:t> اصفرار القرون </a:t>
            </a:r>
          </a:p>
          <a:p>
            <a:pPr marL="177800" indent="-177800" algn="just" rtl="1">
              <a:lnSpc>
                <a:spcPct val="150000"/>
              </a:lnSpc>
              <a:buFontTx/>
              <a:buChar char="-"/>
            </a:pPr>
            <a:r>
              <a:rPr lang="ar-IQ" sz="2400" dirty="0" smtClean="0">
                <a:cs typeface="+mj-cs"/>
              </a:rPr>
              <a:t>وتشوه شكلها </a:t>
            </a:r>
          </a:p>
          <a:p>
            <a:pPr marL="177800" indent="-177800" algn="just" rtl="1">
              <a:lnSpc>
                <a:spcPct val="150000"/>
              </a:lnSpc>
              <a:buFontTx/>
              <a:buChar char="-"/>
            </a:pPr>
            <a:r>
              <a:rPr lang="ar-IQ" sz="2400" dirty="0" smtClean="0">
                <a:cs typeface="+mj-cs"/>
              </a:rPr>
              <a:t>وتكون صغيرة الحجم ولا تاخذ الحجم الطبيعي</a:t>
            </a:r>
          </a:p>
          <a:p>
            <a:pPr marL="177800" indent="-177800" algn="just" rtl="1">
              <a:lnSpc>
                <a:spcPct val="150000"/>
              </a:lnSpc>
              <a:buFontTx/>
              <a:buChar char="-"/>
            </a:pPr>
            <a:r>
              <a:rPr lang="ar-IQ" sz="2400" dirty="0" smtClean="0">
                <a:cs typeface="+mj-cs"/>
              </a:rPr>
              <a:t> ويقطع الماء عن النباتات بحوالي اسبوعين في حالة انتاج البذور الجافة...........يتبع</a:t>
            </a:r>
            <a:endParaRPr lang="ar-IQ" sz="2400" b="1" dirty="0" smtClean="0">
              <a:cs typeface="+mj-cs"/>
            </a:endParaRPr>
          </a:p>
        </p:txBody>
      </p:sp>
    </p:spTree>
    <p:extLst>
      <p:ext uri="{BB962C8B-B14F-4D97-AF65-F5344CB8AC3E}">
        <p14:creationId xmlns:p14="http://schemas.microsoft.com/office/powerpoint/2010/main" val="4135837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fontScale="92500"/>
          </a:bodyPr>
          <a:lstStyle/>
          <a:p>
            <a:pPr marL="177800" indent="-177800" algn="just" rtl="1">
              <a:lnSpc>
                <a:spcPct val="150000"/>
              </a:lnSpc>
              <a:buFontTx/>
              <a:buChar char="-"/>
            </a:pPr>
            <a:r>
              <a:rPr lang="ar-IQ" sz="2400" b="1" dirty="0" smtClean="0">
                <a:cs typeface="+mj-cs"/>
              </a:rPr>
              <a:t>التسميد</a:t>
            </a:r>
          </a:p>
          <a:p>
            <a:pPr marL="177800" indent="-177800" algn="just" rtl="1">
              <a:lnSpc>
                <a:spcPct val="170000"/>
              </a:lnSpc>
              <a:buFontTx/>
              <a:buChar char="-"/>
            </a:pPr>
            <a:r>
              <a:rPr lang="ar-IQ" sz="2400" dirty="0">
                <a:cs typeface="+mj-cs"/>
              </a:rPr>
              <a:t>الفاصوليا من المحاصيل البقولية التي تؤدي الى تحسين خواص التربة وتزيد من </a:t>
            </a:r>
            <a:r>
              <a:rPr lang="ar-IQ" sz="2400" dirty="0" smtClean="0">
                <a:cs typeface="+mj-cs"/>
              </a:rPr>
              <a:t>خصوبتها</a:t>
            </a:r>
          </a:p>
          <a:p>
            <a:pPr marL="177800" indent="-177800" algn="just" rtl="1">
              <a:lnSpc>
                <a:spcPct val="170000"/>
              </a:lnSpc>
              <a:buFontTx/>
              <a:buChar char="-"/>
            </a:pPr>
            <a:r>
              <a:rPr lang="ar-IQ" sz="2400" dirty="0" smtClean="0">
                <a:cs typeface="+mj-cs"/>
              </a:rPr>
              <a:t> </a:t>
            </a:r>
            <a:r>
              <a:rPr lang="ar-IQ" sz="2400" dirty="0">
                <a:cs typeface="+mj-cs"/>
              </a:rPr>
              <a:t>الا انها ليست من البقوليات </a:t>
            </a:r>
            <a:r>
              <a:rPr lang="ar-IQ" sz="2400" dirty="0" smtClean="0">
                <a:cs typeface="+mj-cs"/>
              </a:rPr>
              <a:t>المنشطة</a:t>
            </a:r>
          </a:p>
          <a:p>
            <a:pPr marL="177800" indent="-177800" algn="just" rtl="1">
              <a:lnSpc>
                <a:spcPct val="170000"/>
              </a:lnSpc>
              <a:buFontTx/>
              <a:buChar char="-"/>
            </a:pPr>
            <a:r>
              <a:rPr lang="ar-IQ" sz="2400" dirty="0" smtClean="0">
                <a:cs typeface="+mj-cs"/>
              </a:rPr>
              <a:t> </a:t>
            </a:r>
            <a:r>
              <a:rPr lang="ar-IQ" sz="2400" dirty="0">
                <a:cs typeface="+mj-cs"/>
              </a:rPr>
              <a:t>لذا وجد ان اضافة </a:t>
            </a:r>
            <a:r>
              <a:rPr lang="ar-IQ" sz="2400" dirty="0" smtClean="0">
                <a:cs typeface="+mj-cs"/>
              </a:rPr>
              <a:t>النتروجين </a:t>
            </a:r>
            <a:r>
              <a:rPr lang="ar-IQ" sz="2400" dirty="0">
                <a:cs typeface="+mj-cs"/>
              </a:rPr>
              <a:t>تؤدي الى زيادة نشاط النبات واستجابة المحصول خاصة في الزراعة المتقاربة،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تحتاج الفاصوليا الى الاسمدة الفوسفاتية التي تشجع نمو البذور ونمو العقد </a:t>
            </a:r>
            <a:r>
              <a:rPr lang="ar-IQ" sz="2400" dirty="0" smtClean="0">
                <a:cs typeface="+mj-cs"/>
              </a:rPr>
              <a:t>الجذرية</a:t>
            </a:r>
          </a:p>
          <a:p>
            <a:pPr marL="177800" indent="-177800" algn="just" rtl="1">
              <a:lnSpc>
                <a:spcPct val="170000"/>
              </a:lnSpc>
              <a:buFontTx/>
              <a:buChar char="-"/>
            </a:pPr>
            <a:r>
              <a:rPr lang="ar-IQ" sz="2400" dirty="0" smtClean="0">
                <a:cs typeface="+mj-cs"/>
              </a:rPr>
              <a:t> إذ </a:t>
            </a:r>
            <a:r>
              <a:rPr lang="ar-IQ" sz="2400" dirty="0">
                <a:cs typeface="+mj-cs"/>
              </a:rPr>
              <a:t>لوحظ ارتفاع نسبة الفسفور في النباتات النامية في درجات الحرارة المنخفضة مقارنة بدرجات الحرارة المرتفعة، </a:t>
            </a:r>
            <a:endParaRPr lang="ar-IQ" sz="2400" dirty="0" smtClean="0">
              <a:cs typeface="+mj-cs"/>
            </a:endParaRPr>
          </a:p>
        </p:txBody>
      </p:sp>
    </p:spTree>
    <p:extLst>
      <p:ext uri="{BB962C8B-B14F-4D97-AF65-F5344CB8AC3E}">
        <p14:creationId xmlns:p14="http://schemas.microsoft.com/office/powerpoint/2010/main" val="42136006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177800" indent="-177800" algn="just" rtl="1">
              <a:lnSpc>
                <a:spcPct val="150000"/>
              </a:lnSpc>
              <a:buFontTx/>
              <a:buChar char="-"/>
            </a:pPr>
            <a:r>
              <a:rPr lang="ar-IQ" sz="2400" b="1" dirty="0" smtClean="0">
                <a:cs typeface="+mj-cs"/>
              </a:rPr>
              <a:t>التسميد</a:t>
            </a:r>
          </a:p>
          <a:p>
            <a:pPr marL="177800" indent="-177800" algn="just" rtl="1">
              <a:lnSpc>
                <a:spcPct val="170000"/>
              </a:lnSpc>
              <a:buFontTx/>
              <a:buChar char="-"/>
            </a:pPr>
            <a:r>
              <a:rPr lang="ar-IQ" sz="2400" dirty="0" smtClean="0">
                <a:cs typeface="+mj-cs"/>
              </a:rPr>
              <a:t>ولغرض </a:t>
            </a:r>
            <a:r>
              <a:rPr lang="ar-IQ" sz="2400" dirty="0">
                <a:cs typeface="+mj-cs"/>
              </a:rPr>
              <a:t>انتاج البذور تحتاج الفاصوليا الى </a:t>
            </a:r>
            <a:r>
              <a:rPr lang="en-US" sz="2400" dirty="0">
                <a:cs typeface="+mj-cs"/>
              </a:rPr>
              <a:t>200</a:t>
            </a:r>
            <a:r>
              <a:rPr lang="ar-IQ" sz="2400" dirty="0">
                <a:cs typeface="+mj-cs"/>
              </a:rPr>
              <a:t> كغم</a:t>
            </a:r>
            <a:r>
              <a:rPr lang="en-US" sz="2400" dirty="0">
                <a:cs typeface="+mj-cs"/>
              </a:rPr>
              <a:t>/</a:t>
            </a:r>
            <a:r>
              <a:rPr lang="ar-IQ" sz="2400" dirty="0">
                <a:cs typeface="+mj-cs"/>
              </a:rPr>
              <a:t> دونم سوبرفوسفات الكالسيوم والى </a:t>
            </a:r>
            <a:r>
              <a:rPr lang="en-US" sz="2400" dirty="0">
                <a:cs typeface="+mj-cs"/>
              </a:rPr>
              <a:t>50</a:t>
            </a:r>
            <a:r>
              <a:rPr lang="ar-IQ" sz="2400" dirty="0">
                <a:cs typeface="+mj-cs"/>
              </a:rPr>
              <a:t> كغم</a:t>
            </a:r>
            <a:r>
              <a:rPr lang="en-US" sz="2400" dirty="0">
                <a:cs typeface="+mj-cs"/>
              </a:rPr>
              <a:t>/</a:t>
            </a:r>
            <a:r>
              <a:rPr lang="ar-IQ" sz="2400" dirty="0">
                <a:cs typeface="+mj-cs"/>
              </a:rPr>
              <a:t> دونم سلفات البوتاسيوم</a:t>
            </a:r>
            <a:r>
              <a:rPr lang="ar-IQ" sz="2400" dirty="0" smtClean="0">
                <a:cs typeface="+mj-cs"/>
              </a:rPr>
              <a:t>،</a:t>
            </a:r>
          </a:p>
          <a:p>
            <a:pPr marL="177800" indent="-177800" algn="just" rtl="1">
              <a:lnSpc>
                <a:spcPct val="170000"/>
              </a:lnSpc>
              <a:buFontTx/>
              <a:buChar char="-"/>
            </a:pPr>
            <a:r>
              <a:rPr lang="ar-IQ" sz="2400" dirty="0" smtClean="0">
                <a:cs typeface="+mj-cs"/>
              </a:rPr>
              <a:t> </a:t>
            </a:r>
            <a:r>
              <a:rPr lang="ar-IQ" sz="2400" dirty="0">
                <a:cs typeface="+mj-cs"/>
              </a:rPr>
              <a:t>واذا زرعت لغرض انتاج القرون الخضراء فانها تحتاج الى التسميد النتروجيني </a:t>
            </a:r>
            <a:r>
              <a:rPr lang="en-US" sz="2400" dirty="0">
                <a:cs typeface="+mj-cs"/>
              </a:rPr>
              <a:t>25</a:t>
            </a:r>
            <a:r>
              <a:rPr lang="ar-IQ" sz="2400" dirty="0">
                <a:cs typeface="+mj-cs"/>
              </a:rPr>
              <a:t> – </a:t>
            </a:r>
            <a:r>
              <a:rPr lang="en-US" sz="2400" dirty="0">
                <a:cs typeface="+mj-cs"/>
              </a:rPr>
              <a:t>50</a:t>
            </a:r>
            <a:r>
              <a:rPr lang="ar-IQ" sz="2400" dirty="0">
                <a:cs typeface="+mj-cs"/>
              </a:rPr>
              <a:t> كغم نترات الكالسيوم اضافة الى الكميات السابقة</a:t>
            </a:r>
            <a:r>
              <a:rPr lang="ar-IQ" sz="2400" dirty="0" smtClean="0">
                <a:cs typeface="+mj-cs"/>
              </a:rPr>
              <a:t>،</a:t>
            </a:r>
          </a:p>
          <a:p>
            <a:pPr marL="177800" indent="-177800" algn="just" rtl="1">
              <a:lnSpc>
                <a:spcPct val="170000"/>
              </a:lnSpc>
              <a:buFontTx/>
              <a:buChar char="-"/>
            </a:pPr>
            <a:r>
              <a:rPr lang="ar-IQ" sz="2400" dirty="0" smtClean="0">
                <a:cs typeface="+mj-cs"/>
              </a:rPr>
              <a:t> وتتفاوت </a:t>
            </a:r>
            <a:r>
              <a:rPr lang="ar-IQ" sz="2400" dirty="0">
                <a:cs typeface="+mj-cs"/>
              </a:rPr>
              <a:t>نسبة السماد النتروجيني حسب نوع التربة والمحصول السابق، </a:t>
            </a:r>
            <a:endParaRPr lang="ar-IQ" sz="2400" dirty="0" smtClean="0">
              <a:cs typeface="+mj-cs"/>
            </a:endParaRPr>
          </a:p>
        </p:txBody>
      </p:sp>
    </p:spTree>
    <p:extLst>
      <p:ext uri="{BB962C8B-B14F-4D97-AF65-F5344CB8AC3E}">
        <p14:creationId xmlns:p14="http://schemas.microsoft.com/office/powerpoint/2010/main" val="2171309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lnSpcReduction="10000"/>
          </a:bodyPr>
          <a:lstStyle/>
          <a:p>
            <a:pPr marL="177800" indent="-177800" algn="just" rtl="1">
              <a:lnSpc>
                <a:spcPct val="150000"/>
              </a:lnSpc>
              <a:buFontTx/>
              <a:buChar char="-"/>
            </a:pPr>
            <a:r>
              <a:rPr lang="ar-IQ" sz="2400" b="1" dirty="0" smtClean="0">
                <a:cs typeface="+mj-cs"/>
              </a:rPr>
              <a:t>التسميد</a:t>
            </a:r>
          </a:p>
          <a:p>
            <a:pPr marL="177800" indent="-177800" algn="just" rtl="1">
              <a:lnSpc>
                <a:spcPct val="170000"/>
              </a:lnSpc>
              <a:buFontTx/>
              <a:buChar char="-"/>
            </a:pPr>
            <a:r>
              <a:rPr lang="ar-IQ" sz="2400" dirty="0" smtClean="0">
                <a:cs typeface="+mj-cs"/>
              </a:rPr>
              <a:t>ويمكن </a:t>
            </a:r>
            <a:r>
              <a:rPr lang="ar-IQ" sz="2400" dirty="0">
                <a:cs typeface="+mj-cs"/>
              </a:rPr>
              <a:t>اضافة الاسمدة على دفعتين الاولى بعد اكتمال الانبات والثانية عند بدء تكون القرون، </a:t>
            </a:r>
            <a:endParaRPr lang="ar-IQ" sz="2400" dirty="0" smtClean="0">
              <a:cs typeface="+mj-cs"/>
            </a:endParaRPr>
          </a:p>
          <a:p>
            <a:pPr marL="177800" indent="-177800" algn="just" rtl="1">
              <a:lnSpc>
                <a:spcPct val="170000"/>
              </a:lnSpc>
              <a:buFontTx/>
              <a:buChar char="-"/>
            </a:pPr>
            <a:r>
              <a:rPr lang="ar-IQ" sz="2400" dirty="0" smtClean="0">
                <a:cs typeface="+mj-cs"/>
              </a:rPr>
              <a:t>وتشير </a:t>
            </a:r>
            <a:r>
              <a:rPr lang="ar-IQ" sz="2400" dirty="0">
                <a:cs typeface="+mj-cs"/>
              </a:rPr>
              <a:t>الدراسات ان اضافة الاسمدة الفوسفاتية مذابة في ماء الري الى المجموع الخضري للنبات يكون معدل الاستفادة منها اكبر مما لو اضيفت الى التربة،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يفضل اضافة السماد في موقع يكون اعمق من موقع البذور لكي تكون الاستفادة منه اكبر مما لواضيفت في تماس مع البذور، </a:t>
            </a:r>
            <a:endParaRPr lang="ar-IQ" sz="2400" dirty="0" smtClean="0">
              <a:cs typeface="+mj-cs"/>
            </a:endParaRPr>
          </a:p>
          <a:p>
            <a:pPr marL="177800" indent="-177800" algn="just" rtl="1">
              <a:lnSpc>
                <a:spcPct val="170000"/>
              </a:lnSpc>
              <a:buFontTx/>
              <a:buChar char="-"/>
            </a:pPr>
            <a:r>
              <a:rPr lang="ar-IQ" sz="2400" dirty="0" smtClean="0">
                <a:cs typeface="+mj-cs"/>
              </a:rPr>
              <a:t>لان </a:t>
            </a:r>
            <a:r>
              <a:rPr lang="ar-IQ" sz="2400" dirty="0">
                <a:cs typeface="+mj-cs"/>
              </a:rPr>
              <a:t>الاسمدة السطحية تفقد بسرعة نتيجة لتاثير العوامل البيئية</a:t>
            </a:r>
            <a:r>
              <a:rPr lang="ar-IQ" sz="2400" dirty="0" smtClean="0">
                <a:cs typeface="+mj-cs"/>
              </a:rPr>
              <a:t>.................. يتبع </a:t>
            </a:r>
            <a:endParaRPr lang="ar-IQ" sz="2400" b="1" dirty="0" smtClean="0">
              <a:cs typeface="+mj-cs"/>
            </a:endParaRPr>
          </a:p>
        </p:txBody>
      </p:sp>
    </p:spTree>
    <p:extLst>
      <p:ext uri="{BB962C8B-B14F-4D97-AF65-F5344CB8AC3E}">
        <p14:creationId xmlns:p14="http://schemas.microsoft.com/office/powerpoint/2010/main" val="3037721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fontScale="92500"/>
          </a:bodyPr>
          <a:lstStyle/>
          <a:p>
            <a:pPr marL="177800" indent="-177800" algn="just" rtl="1">
              <a:lnSpc>
                <a:spcPct val="150000"/>
              </a:lnSpc>
              <a:buFontTx/>
              <a:buChar char="-"/>
            </a:pPr>
            <a:r>
              <a:rPr lang="ar-IQ" sz="2400" b="1" dirty="0" smtClean="0">
                <a:cs typeface="+mj-cs"/>
              </a:rPr>
              <a:t>النضج  و كمية الحاصل</a:t>
            </a:r>
          </a:p>
          <a:p>
            <a:pPr marL="177800" indent="-177800" algn="just" rtl="1">
              <a:lnSpc>
                <a:spcPct val="170000"/>
              </a:lnSpc>
              <a:buFontTx/>
              <a:buChar char="-"/>
            </a:pPr>
            <a:r>
              <a:rPr lang="ar-IQ" sz="2400" dirty="0" smtClean="0">
                <a:cs typeface="+mj-cs"/>
              </a:rPr>
              <a:t>تجمع </a:t>
            </a:r>
            <a:r>
              <a:rPr lang="ar-IQ" sz="2400" dirty="0">
                <a:cs typeface="+mj-cs"/>
              </a:rPr>
              <a:t>الفاصوليا في اطوار مختلفة من النضج حسب الغرض من الزراعة، </a:t>
            </a:r>
            <a:endParaRPr lang="ar-IQ" sz="2400" dirty="0" smtClean="0">
              <a:cs typeface="+mj-cs"/>
            </a:endParaRPr>
          </a:p>
          <a:p>
            <a:pPr marL="177800" indent="-177800" algn="just" rtl="1">
              <a:lnSpc>
                <a:spcPct val="170000"/>
              </a:lnSpc>
              <a:buFontTx/>
              <a:buChar char="-"/>
            </a:pPr>
            <a:r>
              <a:rPr lang="ar-IQ" sz="2400" dirty="0" smtClean="0">
                <a:cs typeface="+mj-cs"/>
              </a:rPr>
              <a:t>فاذا </a:t>
            </a:r>
            <a:r>
              <a:rPr lang="ar-IQ" sz="2400" dirty="0">
                <a:cs typeface="+mj-cs"/>
              </a:rPr>
              <a:t>كانت مزروعة لغرض القرون الخضراء في هذه الحالة يجمع المحصول قبل ان يكتمل حجم </a:t>
            </a:r>
            <a:r>
              <a:rPr lang="ar-IQ" sz="2400" dirty="0" smtClean="0">
                <a:cs typeface="+mj-cs"/>
              </a:rPr>
              <a:t>القرون</a:t>
            </a:r>
          </a:p>
          <a:p>
            <a:pPr marL="177800" indent="-177800" algn="just" rtl="1">
              <a:lnSpc>
                <a:spcPct val="170000"/>
              </a:lnSpc>
              <a:buFontTx/>
              <a:buChar char="-"/>
            </a:pPr>
            <a:r>
              <a:rPr lang="ar-IQ" sz="2400" dirty="0" smtClean="0">
                <a:cs typeface="+mj-cs"/>
              </a:rPr>
              <a:t> </a:t>
            </a:r>
            <a:r>
              <a:rPr lang="ar-IQ" sz="2400" dirty="0">
                <a:cs typeface="+mj-cs"/>
              </a:rPr>
              <a:t>وهنا تكون القرون صغيرة لكي لا تتليف وان تركها لمدة اطول يؤدي الى تخشبها وتليفها </a:t>
            </a:r>
            <a:endParaRPr lang="ar-IQ" sz="2400" dirty="0" smtClean="0">
              <a:cs typeface="+mj-cs"/>
            </a:endParaRPr>
          </a:p>
          <a:p>
            <a:pPr marL="177800" indent="-177800" algn="just" rtl="1">
              <a:lnSpc>
                <a:spcPct val="170000"/>
              </a:lnSpc>
              <a:buFontTx/>
              <a:buChar char="-"/>
            </a:pPr>
            <a:r>
              <a:rPr lang="ar-IQ" sz="2400" dirty="0" smtClean="0">
                <a:cs typeface="+mj-cs"/>
              </a:rPr>
              <a:t>ويكون الجمع كل </a:t>
            </a:r>
            <a:r>
              <a:rPr lang="en-US" sz="2400" dirty="0">
                <a:cs typeface="+mj-cs"/>
              </a:rPr>
              <a:t>4</a:t>
            </a:r>
            <a:r>
              <a:rPr lang="ar-IQ" sz="2400" dirty="0">
                <a:cs typeface="+mj-cs"/>
              </a:rPr>
              <a:t> – </a:t>
            </a:r>
            <a:r>
              <a:rPr lang="en-US" sz="2400" dirty="0">
                <a:cs typeface="+mj-cs"/>
              </a:rPr>
              <a:t>6</a:t>
            </a:r>
            <a:r>
              <a:rPr lang="ar-IQ" sz="2400" dirty="0">
                <a:cs typeface="+mj-cs"/>
              </a:rPr>
              <a:t> ايام ويمكن حصاد المحصول </a:t>
            </a:r>
            <a:r>
              <a:rPr lang="en-US" sz="2400" dirty="0">
                <a:cs typeface="+mj-cs"/>
              </a:rPr>
              <a:t>4</a:t>
            </a:r>
            <a:r>
              <a:rPr lang="ar-IQ" sz="2400" dirty="0">
                <a:cs typeface="+mj-cs"/>
              </a:rPr>
              <a:t> – </a:t>
            </a:r>
            <a:r>
              <a:rPr lang="en-US" sz="2400" dirty="0">
                <a:cs typeface="+mj-cs"/>
              </a:rPr>
              <a:t>5</a:t>
            </a:r>
            <a:r>
              <a:rPr lang="ar-IQ" sz="2400" dirty="0">
                <a:cs typeface="+mj-cs"/>
              </a:rPr>
              <a:t> مرات خلال الموسم، </a:t>
            </a:r>
            <a:endParaRPr lang="ar-IQ" sz="2400" dirty="0" smtClean="0">
              <a:cs typeface="+mj-cs"/>
            </a:endParaRPr>
          </a:p>
          <a:p>
            <a:pPr marL="177800" indent="-177800" algn="just" rtl="1">
              <a:lnSpc>
                <a:spcPct val="170000"/>
              </a:lnSpc>
              <a:buFontTx/>
              <a:buChar char="-"/>
            </a:pPr>
            <a:r>
              <a:rPr lang="ar-IQ" sz="2400" dirty="0" smtClean="0">
                <a:cs typeface="+mj-cs"/>
              </a:rPr>
              <a:t>ويجمع </a:t>
            </a:r>
            <a:r>
              <a:rPr lang="ar-IQ" sz="2400" dirty="0">
                <a:cs typeface="+mj-cs"/>
              </a:rPr>
              <a:t>المحصول بعد </a:t>
            </a:r>
            <a:r>
              <a:rPr lang="en-US" sz="2400" dirty="0">
                <a:cs typeface="+mj-cs"/>
              </a:rPr>
              <a:t>50</a:t>
            </a:r>
            <a:r>
              <a:rPr lang="ar-IQ" sz="2400" dirty="0">
                <a:cs typeface="+mj-cs"/>
              </a:rPr>
              <a:t> – </a:t>
            </a:r>
            <a:r>
              <a:rPr lang="en-US" sz="2400" dirty="0">
                <a:cs typeface="+mj-cs"/>
              </a:rPr>
              <a:t>60</a:t>
            </a:r>
            <a:r>
              <a:rPr lang="ar-IQ" sz="2400" dirty="0">
                <a:cs typeface="+mj-cs"/>
              </a:rPr>
              <a:t> يوما في الاصناف القصيرة و</a:t>
            </a:r>
            <a:r>
              <a:rPr lang="en-US" sz="2400" dirty="0">
                <a:cs typeface="+mj-cs"/>
              </a:rPr>
              <a:t>70</a:t>
            </a:r>
            <a:r>
              <a:rPr lang="ar-IQ" sz="2400" dirty="0">
                <a:cs typeface="+mj-cs"/>
              </a:rPr>
              <a:t> – </a:t>
            </a:r>
            <a:r>
              <a:rPr lang="en-US" sz="2400" dirty="0">
                <a:cs typeface="+mj-cs"/>
              </a:rPr>
              <a:t>80</a:t>
            </a:r>
            <a:r>
              <a:rPr lang="ar-IQ" sz="2400" dirty="0">
                <a:cs typeface="+mj-cs"/>
              </a:rPr>
              <a:t> يوما في الاصناف الطويلة</a:t>
            </a:r>
            <a:r>
              <a:rPr lang="ar-IQ" sz="2400" dirty="0" smtClean="0">
                <a:cs typeface="+mj-cs"/>
              </a:rPr>
              <a:t>،</a:t>
            </a:r>
          </a:p>
        </p:txBody>
      </p:sp>
    </p:spTree>
    <p:extLst>
      <p:ext uri="{BB962C8B-B14F-4D97-AF65-F5344CB8AC3E}">
        <p14:creationId xmlns:p14="http://schemas.microsoft.com/office/powerpoint/2010/main" val="3635275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696200" cy="2152650"/>
          </a:xfrm>
        </p:spPr>
        <p:txBody>
          <a:bodyPr>
            <a:normAutofit fontScale="90000"/>
          </a:bodyPr>
          <a:lstStyle/>
          <a:p>
            <a:pPr rtl="1"/>
            <a:r>
              <a:rPr lang="ar-IQ" b="1" dirty="0"/>
              <a:t>العائلة  </a:t>
            </a:r>
            <a:r>
              <a:rPr lang="ar-IQ" b="1" dirty="0" smtClean="0"/>
              <a:t>البقولية</a:t>
            </a:r>
            <a:br>
              <a:rPr lang="ar-IQ" b="1" dirty="0" smtClean="0"/>
            </a:br>
            <a:r>
              <a:rPr lang="en-US" b="1" dirty="0"/>
              <a:t>Pea or pulse </a:t>
            </a:r>
            <a:r>
              <a:rPr lang="en-US" b="1" dirty="0" smtClean="0"/>
              <a:t>family</a:t>
            </a:r>
            <a:r>
              <a:rPr lang="ar-IQ" b="1" dirty="0" smtClean="0"/>
              <a:t/>
            </a:r>
            <a:br>
              <a:rPr lang="ar-IQ" b="1" dirty="0" smtClean="0"/>
            </a:br>
            <a:r>
              <a:rPr lang="en-US" b="1" dirty="0" err="1" smtClean="0"/>
              <a:t>Fabaceae</a:t>
            </a:r>
            <a:r>
              <a:rPr lang="ar-IQ" b="1" dirty="0" smtClean="0"/>
              <a:t/>
            </a:r>
            <a:br>
              <a:rPr lang="ar-IQ" b="1" dirty="0" smtClean="0"/>
            </a:br>
            <a:r>
              <a:rPr lang="en-US" sz="3600" b="1" dirty="0" err="1" smtClean="0"/>
              <a:t>Leguminosae</a:t>
            </a:r>
            <a:r>
              <a:rPr lang="en-US" sz="3600" b="1" dirty="0" smtClean="0"/>
              <a:t/>
            </a:r>
            <a:br>
              <a:rPr lang="en-US" sz="3600" b="1" dirty="0" smtClean="0"/>
            </a:br>
            <a:r>
              <a:rPr lang="en-US" sz="3600" b="1" dirty="0" smtClean="0"/>
              <a:t> </a:t>
            </a:r>
            <a:endParaRPr lang="ar-IQ" sz="3600" dirty="0"/>
          </a:p>
        </p:txBody>
      </p:sp>
      <p:sp>
        <p:nvSpPr>
          <p:cNvPr id="3" name="Subtitle 2"/>
          <p:cNvSpPr>
            <a:spLocks noGrp="1"/>
          </p:cNvSpPr>
          <p:nvPr>
            <p:ph type="subTitle" idx="1"/>
          </p:nvPr>
        </p:nvSpPr>
        <p:spPr>
          <a:xfrm>
            <a:off x="1371600" y="3886200"/>
            <a:ext cx="6248400" cy="1524000"/>
          </a:xfrm>
        </p:spPr>
        <p:txBody>
          <a:bodyPr>
            <a:normAutofit/>
          </a:bodyPr>
          <a:lstStyle/>
          <a:p>
            <a:pPr algn="l" rtl="1"/>
            <a:r>
              <a:rPr lang="ar-IQ" sz="1800" b="1" dirty="0"/>
              <a:t>م</a:t>
            </a:r>
            <a:r>
              <a:rPr lang="en-US" sz="1800" b="1" dirty="0"/>
              <a:t>8</a:t>
            </a:r>
            <a:r>
              <a:rPr lang="ar-IQ" sz="1800" b="1" dirty="0"/>
              <a:t> الثلاثاء </a:t>
            </a:r>
            <a:r>
              <a:rPr lang="en-US" sz="1800" b="1" dirty="0"/>
              <a:t>19</a:t>
            </a:r>
            <a:r>
              <a:rPr lang="ar-IQ" sz="1800" b="1" dirty="0"/>
              <a:t>/ </a:t>
            </a:r>
            <a:r>
              <a:rPr lang="en-US" sz="1800" b="1" dirty="0"/>
              <a:t>4</a:t>
            </a:r>
            <a:r>
              <a:rPr lang="ar-IQ" sz="1800" b="1" dirty="0"/>
              <a:t>/ </a:t>
            </a:r>
            <a:r>
              <a:rPr lang="en-US" sz="1800" b="1" dirty="0"/>
              <a:t>2022</a:t>
            </a:r>
            <a:endParaRPr lang="ar-IQ" sz="1800" b="1"/>
          </a:p>
          <a:p>
            <a:r>
              <a:rPr lang="ar-IQ" smtClean="0"/>
              <a:t> </a:t>
            </a:r>
            <a:endParaRPr lang="ar-IQ" dirty="0"/>
          </a:p>
        </p:txBody>
      </p:sp>
    </p:spTree>
    <p:extLst>
      <p:ext uri="{BB962C8B-B14F-4D97-AF65-F5344CB8AC3E}">
        <p14:creationId xmlns:p14="http://schemas.microsoft.com/office/powerpoint/2010/main" val="40875179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lnSpcReduction="10000"/>
          </a:bodyPr>
          <a:lstStyle/>
          <a:p>
            <a:pPr marL="177800" indent="-177800" algn="just" rtl="1">
              <a:lnSpc>
                <a:spcPct val="150000"/>
              </a:lnSpc>
              <a:buFontTx/>
              <a:buChar char="-"/>
            </a:pPr>
            <a:r>
              <a:rPr lang="ar-IQ" sz="2400" b="1" dirty="0" smtClean="0">
                <a:cs typeface="+mj-cs"/>
              </a:rPr>
              <a:t>النضج  و كمية الحاصل</a:t>
            </a:r>
          </a:p>
          <a:p>
            <a:pPr marL="177800" indent="-177800" algn="just" rtl="1">
              <a:lnSpc>
                <a:spcPct val="170000"/>
              </a:lnSpc>
              <a:buFontTx/>
              <a:buChar char="-"/>
            </a:pPr>
            <a:r>
              <a:rPr lang="ar-IQ" sz="2400" dirty="0" smtClean="0">
                <a:cs typeface="+mj-cs"/>
              </a:rPr>
              <a:t>اما </a:t>
            </a:r>
            <a:r>
              <a:rPr lang="ar-IQ" sz="2400" dirty="0">
                <a:cs typeface="+mj-cs"/>
              </a:rPr>
              <a:t>اذا كان المحصول مزروع لاجل البذور الخضراء في هذه الحالة يجمع المحصول بعد ان يكتمل حجم القرون ويكتمل حجم البذور بداخلها ولكن يجب ان تبقى البذور بداخل القرون طرية وغير </a:t>
            </a:r>
            <a:r>
              <a:rPr lang="ar-IQ" sz="2400" dirty="0" smtClean="0">
                <a:cs typeface="+mj-cs"/>
              </a:rPr>
              <a:t>جافة،</a:t>
            </a:r>
          </a:p>
          <a:p>
            <a:pPr marL="177800" indent="-177800" algn="just" rtl="1">
              <a:lnSpc>
                <a:spcPct val="170000"/>
              </a:lnSpc>
              <a:buFontTx/>
              <a:buChar char="-"/>
            </a:pPr>
            <a:r>
              <a:rPr lang="ar-IQ" sz="2400" dirty="0" smtClean="0">
                <a:cs typeface="+mj-cs"/>
              </a:rPr>
              <a:t> </a:t>
            </a:r>
            <a:r>
              <a:rPr lang="ar-IQ" sz="2400" dirty="0">
                <a:cs typeface="+mj-cs"/>
              </a:rPr>
              <a:t>اما اذا كانت مزروعة لاجل الحصول على البذور الجافة فيترك الحاصل فترة اطول حتى يتم جفاف كل القرون ثم </a:t>
            </a:r>
            <a:r>
              <a:rPr lang="ar-IQ" sz="2400" dirty="0" smtClean="0">
                <a:cs typeface="+mj-cs"/>
              </a:rPr>
              <a:t>يجمع.</a:t>
            </a:r>
          </a:p>
          <a:p>
            <a:pPr marL="177800" indent="-177800" algn="just" rtl="1">
              <a:lnSpc>
                <a:spcPct val="170000"/>
              </a:lnSpc>
              <a:buFontTx/>
              <a:buChar char="-"/>
            </a:pPr>
            <a:r>
              <a:rPr lang="ar-IQ" sz="2400" dirty="0" smtClean="0">
                <a:cs typeface="+mj-cs"/>
              </a:rPr>
              <a:t>ويفضل </a:t>
            </a:r>
            <a:r>
              <a:rPr lang="ar-IQ" sz="2400" dirty="0">
                <a:cs typeface="+mj-cs"/>
              </a:rPr>
              <a:t>ان تبخر البذور بثاني اوكسيد الكاربون بمعدل </a:t>
            </a:r>
            <a:r>
              <a:rPr lang="en-US" sz="2400" dirty="0">
                <a:cs typeface="+mj-cs"/>
              </a:rPr>
              <a:t>200</a:t>
            </a:r>
            <a:r>
              <a:rPr lang="ar-IQ" sz="2400" dirty="0">
                <a:cs typeface="+mj-cs"/>
              </a:rPr>
              <a:t> سم</a:t>
            </a:r>
            <a:r>
              <a:rPr lang="en-US" sz="2400" baseline="30000" dirty="0">
                <a:cs typeface="+mj-cs"/>
              </a:rPr>
              <a:t>3</a:t>
            </a:r>
            <a:r>
              <a:rPr lang="ar-IQ" sz="2400" dirty="0">
                <a:cs typeface="+mj-cs"/>
              </a:rPr>
              <a:t> لكل م</a:t>
            </a:r>
            <a:r>
              <a:rPr lang="en-US" sz="2400" baseline="30000" dirty="0">
                <a:cs typeface="+mj-cs"/>
              </a:rPr>
              <a:t>2</a:t>
            </a:r>
            <a:r>
              <a:rPr lang="ar-IQ" sz="2400" dirty="0">
                <a:cs typeface="+mj-cs"/>
              </a:rPr>
              <a:t> لمدة </a:t>
            </a:r>
            <a:r>
              <a:rPr lang="en-US" sz="2400" dirty="0">
                <a:cs typeface="+mj-cs"/>
              </a:rPr>
              <a:t>24</a:t>
            </a:r>
            <a:r>
              <a:rPr lang="ar-IQ" sz="2400" dirty="0">
                <a:cs typeface="+mj-cs"/>
              </a:rPr>
              <a:t> – </a:t>
            </a:r>
            <a:r>
              <a:rPr lang="en-US" sz="2400" dirty="0">
                <a:cs typeface="+mj-cs"/>
              </a:rPr>
              <a:t>48</a:t>
            </a:r>
            <a:r>
              <a:rPr lang="ar-IQ" sz="2400" dirty="0">
                <a:cs typeface="+mj-cs"/>
              </a:rPr>
              <a:t> ساعه لقتل الحشرات وعدم </a:t>
            </a:r>
            <a:r>
              <a:rPr lang="ar-IQ" sz="2400" dirty="0" smtClean="0">
                <a:cs typeface="+mj-cs"/>
              </a:rPr>
              <a:t>تعفن البذور.  </a:t>
            </a:r>
          </a:p>
        </p:txBody>
      </p:sp>
    </p:spTree>
    <p:extLst>
      <p:ext uri="{BB962C8B-B14F-4D97-AF65-F5344CB8AC3E}">
        <p14:creationId xmlns:p14="http://schemas.microsoft.com/office/powerpoint/2010/main" val="10415352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4000" b="1" dirty="0" smtClean="0"/>
              <a:t/>
            </a:r>
            <a:br>
              <a:rPr lang="ar-IQ" sz="40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fontScale="92500" lnSpcReduction="20000"/>
          </a:bodyPr>
          <a:lstStyle/>
          <a:p>
            <a:pPr marL="177800" indent="-177800" algn="just" rtl="1">
              <a:lnSpc>
                <a:spcPct val="150000"/>
              </a:lnSpc>
              <a:buFontTx/>
              <a:buChar char="-"/>
            </a:pPr>
            <a:r>
              <a:rPr lang="ar-IQ" sz="2400" b="1" dirty="0" smtClean="0">
                <a:cs typeface="+mj-cs"/>
              </a:rPr>
              <a:t>النضج  و كمية الحاصل</a:t>
            </a:r>
          </a:p>
          <a:p>
            <a:pPr marL="177800" indent="-177800" algn="just" rtl="1">
              <a:lnSpc>
                <a:spcPct val="170000"/>
              </a:lnSpc>
              <a:buFontTx/>
              <a:buChar char="-"/>
            </a:pPr>
            <a:r>
              <a:rPr lang="ar-IQ" sz="2400" dirty="0" smtClean="0">
                <a:cs typeface="+mj-cs"/>
              </a:rPr>
              <a:t>يعطي </a:t>
            </a:r>
            <a:r>
              <a:rPr lang="ar-IQ" sz="2400" dirty="0">
                <a:cs typeface="+mj-cs"/>
              </a:rPr>
              <a:t>الدونم </a:t>
            </a:r>
            <a:r>
              <a:rPr lang="en-US" sz="2400" dirty="0">
                <a:cs typeface="+mj-cs"/>
              </a:rPr>
              <a:t>1</a:t>
            </a:r>
            <a:r>
              <a:rPr lang="ar-IQ" sz="2400" dirty="0">
                <a:cs typeface="+mj-cs"/>
              </a:rPr>
              <a:t> – </a:t>
            </a:r>
            <a:r>
              <a:rPr lang="en-US" sz="2400" dirty="0">
                <a:cs typeface="+mj-cs"/>
              </a:rPr>
              <a:t>2</a:t>
            </a:r>
            <a:r>
              <a:rPr lang="ar-IQ" sz="2400" dirty="0">
                <a:cs typeface="+mj-cs"/>
              </a:rPr>
              <a:t> طن من القرون الخضراء وتتفاوت كمية المحصول باختلاف موعد الزراعة والصنف وخصوبة التربة </a:t>
            </a:r>
            <a:r>
              <a:rPr lang="ar-IQ" sz="2400" dirty="0" smtClean="0">
                <a:cs typeface="+mj-cs"/>
              </a:rPr>
              <a:t>،</a:t>
            </a:r>
          </a:p>
          <a:p>
            <a:pPr marL="177800" indent="-177800" algn="just" rtl="1">
              <a:lnSpc>
                <a:spcPct val="170000"/>
              </a:lnSpc>
              <a:buFontTx/>
              <a:buChar char="-"/>
            </a:pPr>
            <a:r>
              <a:rPr lang="ar-IQ" sz="2400" dirty="0" smtClean="0">
                <a:cs typeface="+mj-cs"/>
              </a:rPr>
              <a:t>ويتراوح </a:t>
            </a:r>
            <a:r>
              <a:rPr lang="ar-IQ" sz="2400" dirty="0">
                <a:cs typeface="+mj-cs"/>
              </a:rPr>
              <a:t>محصول البذور الجافة من </a:t>
            </a:r>
            <a:r>
              <a:rPr lang="en-US" sz="2400" dirty="0">
                <a:cs typeface="+mj-cs"/>
              </a:rPr>
              <a:t>150</a:t>
            </a:r>
            <a:r>
              <a:rPr lang="ar-IQ" sz="2400" dirty="0">
                <a:cs typeface="+mj-cs"/>
              </a:rPr>
              <a:t> – </a:t>
            </a:r>
            <a:r>
              <a:rPr lang="en-US" sz="2400" dirty="0">
                <a:cs typeface="+mj-cs"/>
              </a:rPr>
              <a:t> 200</a:t>
            </a:r>
            <a:r>
              <a:rPr lang="ar-IQ" sz="2400" dirty="0">
                <a:cs typeface="+mj-cs"/>
              </a:rPr>
              <a:t>كغم عند الزراعة على جهة واحدة من المرز و </a:t>
            </a:r>
            <a:r>
              <a:rPr lang="en-US" sz="2400" dirty="0">
                <a:cs typeface="+mj-cs"/>
              </a:rPr>
              <a:t>300</a:t>
            </a:r>
            <a:r>
              <a:rPr lang="ar-IQ" sz="2400" dirty="0">
                <a:cs typeface="+mj-cs"/>
              </a:rPr>
              <a:t> – </a:t>
            </a:r>
            <a:r>
              <a:rPr lang="en-US" sz="2400" dirty="0">
                <a:cs typeface="+mj-cs"/>
              </a:rPr>
              <a:t>400</a:t>
            </a:r>
            <a:r>
              <a:rPr lang="ar-IQ" sz="2400" dirty="0">
                <a:cs typeface="+mj-cs"/>
              </a:rPr>
              <a:t> كغم على جهتي المرز.  </a:t>
            </a:r>
          </a:p>
          <a:p>
            <a:pPr marL="177800" indent="-177800" algn="just" rtl="1">
              <a:lnSpc>
                <a:spcPct val="170000"/>
              </a:lnSpc>
              <a:buFontTx/>
              <a:buChar char="-"/>
            </a:pPr>
            <a:r>
              <a:rPr lang="ar-IQ" sz="2400" dirty="0" smtClean="0">
                <a:cs typeface="+mj-cs"/>
              </a:rPr>
              <a:t>يمكن </a:t>
            </a:r>
            <a:r>
              <a:rPr lang="ar-IQ" sz="2400" dirty="0">
                <a:cs typeface="+mj-cs"/>
              </a:rPr>
              <a:t>خزن قرون الفاصوليا الخضراء لمدة</a:t>
            </a:r>
            <a:r>
              <a:rPr lang="en-US" sz="2400" dirty="0">
                <a:cs typeface="+mj-cs"/>
              </a:rPr>
              <a:t>3 – 2  </a:t>
            </a:r>
            <a:r>
              <a:rPr lang="ar-IQ" sz="2400" dirty="0">
                <a:cs typeface="+mj-cs"/>
              </a:rPr>
              <a:t>أسابيع في درجة حرارة الصفر المئوي ورطوبة </a:t>
            </a:r>
            <a:r>
              <a:rPr lang="en-US" sz="2400" dirty="0">
                <a:cs typeface="+mj-cs"/>
              </a:rPr>
              <a:t>85</a:t>
            </a:r>
            <a:r>
              <a:rPr lang="ar-IQ" sz="2400" dirty="0">
                <a:cs typeface="+mj-cs"/>
              </a:rPr>
              <a:t> – </a:t>
            </a:r>
            <a:r>
              <a:rPr lang="en-US" sz="2400" dirty="0">
                <a:cs typeface="+mj-cs"/>
              </a:rPr>
              <a:t>90</a:t>
            </a:r>
            <a:r>
              <a:rPr lang="ar-IQ" sz="2400" dirty="0">
                <a:cs typeface="+mj-cs"/>
              </a:rPr>
              <a:t>% </a:t>
            </a:r>
            <a:endParaRPr lang="ar-IQ" sz="2400" dirty="0" smtClean="0">
              <a:cs typeface="+mj-cs"/>
            </a:endParaRPr>
          </a:p>
          <a:p>
            <a:pPr marL="177800" indent="-177800" algn="just" rtl="1">
              <a:lnSpc>
                <a:spcPct val="170000"/>
              </a:lnSpc>
              <a:buFontTx/>
              <a:buChar char="-"/>
            </a:pPr>
            <a:r>
              <a:rPr lang="ar-IQ" sz="2400" dirty="0" smtClean="0">
                <a:cs typeface="+mj-cs"/>
              </a:rPr>
              <a:t>اما </a:t>
            </a:r>
            <a:r>
              <a:rPr lang="ar-IQ" sz="2400" dirty="0">
                <a:cs typeface="+mj-cs"/>
              </a:rPr>
              <a:t>في حالة خزن البذور الجافة فيجب ان يبخر بغاز كبريتوز الكاربون (</a:t>
            </a:r>
            <a:r>
              <a:rPr lang="en-US" sz="2400" dirty="0">
                <a:cs typeface="+mj-cs"/>
              </a:rPr>
              <a:t>CSO</a:t>
            </a:r>
            <a:r>
              <a:rPr lang="en-US" sz="2400" baseline="-25000" dirty="0">
                <a:cs typeface="+mj-cs"/>
              </a:rPr>
              <a:t>2</a:t>
            </a:r>
            <a:r>
              <a:rPr lang="ar-IQ" sz="2400" dirty="0">
                <a:cs typeface="+mj-cs"/>
              </a:rPr>
              <a:t>) لقتل خنافس البقول ومن ثم يخزن في المخازن الجافة. </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3399039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lstStyle/>
          <a:p>
            <a:pPr marL="0" indent="0" algn="just" rtl="1">
              <a:lnSpc>
                <a:spcPct val="150000"/>
              </a:lnSpc>
              <a:buNone/>
            </a:pPr>
            <a:r>
              <a:rPr lang="ar-IQ" dirty="0" smtClean="0"/>
              <a:t>- </a:t>
            </a:r>
            <a:r>
              <a:rPr lang="ar-IQ" b="1" dirty="0"/>
              <a:t> </a:t>
            </a:r>
            <a:r>
              <a:rPr lang="ar-IQ" b="1" dirty="0">
                <a:cs typeface="+mj-cs"/>
              </a:rPr>
              <a:t>الاسم الانكليزي </a:t>
            </a:r>
            <a:r>
              <a:rPr lang="en-US" b="1" dirty="0">
                <a:cs typeface="+mj-cs"/>
              </a:rPr>
              <a:t>Cowpea</a:t>
            </a:r>
            <a:endParaRPr lang="en-US" dirty="0">
              <a:cs typeface="+mj-cs"/>
            </a:endParaRPr>
          </a:p>
          <a:p>
            <a:pPr marL="0" indent="0" algn="just" rtl="1">
              <a:lnSpc>
                <a:spcPct val="150000"/>
              </a:lnSpc>
              <a:buNone/>
            </a:pPr>
            <a:r>
              <a:rPr lang="ar-IQ" b="1" dirty="0" smtClean="0">
                <a:cs typeface="+mj-cs"/>
              </a:rPr>
              <a:t>-  الاسم </a:t>
            </a:r>
            <a:r>
              <a:rPr lang="ar-IQ" b="1" dirty="0">
                <a:cs typeface="+mj-cs"/>
              </a:rPr>
              <a:t>العلمي </a:t>
            </a:r>
            <a:r>
              <a:rPr lang="en-US" b="1" i="1" dirty="0" err="1"/>
              <a:t>Vigna</a:t>
            </a:r>
            <a:r>
              <a:rPr lang="en-US" b="1" i="1" dirty="0"/>
              <a:t>  </a:t>
            </a:r>
            <a:r>
              <a:rPr lang="en-US" b="1" i="1" dirty="0" err="1"/>
              <a:t>sinensis</a:t>
            </a:r>
            <a:endParaRPr lang="en-US" dirty="0"/>
          </a:p>
          <a:p>
            <a:pPr marL="0" indent="0" algn="just" rtl="1">
              <a:buNone/>
            </a:pPr>
            <a:endParaRPr lang="ar-IQ" dirty="0"/>
          </a:p>
        </p:txBody>
      </p:sp>
    </p:spTree>
    <p:extLst>
      <p:ext uri="{BB962C8B-B14F-4D97-AF65-F5344CB8AC3E}">
        <p14:creationId xmlns:p14="http://schemas.microsoft.com/office/powerpoint/2010/main" val="2345816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normAutofit fontScale="92500" lnSpcReduction="10000"/>
          </a:bodyPr>
          <a:lstStyle/>
          <a:p>
            <a:pPr marL="177800" indent="-177800" algn="just" rtl="1">
              <a:lnSpc>
                <a:spcPct val="150000"/>
              </a:lnSpc>
              <a:buFontTx/>
              <a:buChar char="-"/>
            </a:pPr>
            <a:r>
              <a:rPr lang="ar-IQ" b="1" dirty="0" smtClean="0">
                <a:cs typeface="+mj-cs"/>
              </a:rPr>
              <a:t>تعريف بالمحصول</a:t>
            </a:r>
          </a:p>
          <a:p>
            <a:pPr marL="177800" indent="-177800" algn="just" rtl="1">
              <a:lnSpc>
                <a:spcPct val="150000"/>
              </a:lnSpc>
              <a:buFontTx/>
              <a:buChar char="-"/>
            </a:pPr>
            <a:r>
              <a:rPr lang="ar-IQ" dirty="0">
                <a:cs typeface="+mj-cs"/>
              </a:rPr>
              <a:t>اللوبيا من المحاصيل الصيفية في العراق</a:t>
            </a:r>
            <a:r>
              <a:rPr lang="ar-IQ" dirty="0" smtClean="0">
                <a:cs typeface="+mj-cs"/>
              </a:rPr>
              <a:t>,</a:t>
            </a:r>
          </a:p>
          <a:p>
            <a:pPr marL="177800" indent="-177800" algn="just" rtl="1">
              <a:lnSpc>
                <a:spcPct val="150000"/>
              </a:lnSpc>
              <a:buFontTx/>
              <a:buChar char="-"/>
            </a:pPr>
            <a:r>
              <a:rPr lang="ar-IQ" dirty="0" smtClean="0">
                <a:cs typeface="+mj-cs"/>
              </a:rPr>
              <a:t> </a:t>
            </a:r>
            <a:r>
              <a:rPr lang="ar-IQ" dirty="0">
                <a:cs typeface="+mj-cs"/>
              </a:rPr>
              <a:t>تزرع من اجل القرون الخضراء </a:t>
            </a:r>
            <a:endParaRPr lang="ar-IQ" dirty="0" smtClean="0">
              <a:cs typeface="+mj-cs"/>
            </a:endParaRPr>
          </a:p>
          <a:p>
            <a:pPr marL="177800" indent="-177800" algn="just" rtl="1">
              <a:lnSpc>
                <a:spcPct val="150000"/>
              </a:lnSpc>
              <a:buFontTx/>
              <a:buChar char="-"/>
            </a:pPr>
            <a:r>
              <a:rPr lang="ar-IQ" dirty="0" smtClean="0">
                <a:cs typeface="+mj-cs"/>
              </a:rPr>
              <a:t>وهي </a:t>
            </a:r>
            <a:r>
              <a:rPr lang="ar-IQ" dirty="0">
                <a:cs typeface="+mj-cs"/>
              </a:rPr>
              <a:t>غنية بالكاربوهيدرات والبروتينات والمعادن </a:t>
            </a:r>
            <a:endParaRPr lang="ar-IQ" dirty="0" smtClean="0">
              <a:cs typeface="+mj-cs"/>
            </a:endParaRPr>
          </a:p>
          <a:p>
            <a:pPr marL="177800" indent="-177800" algn="just" rtl="1">
              <a:lnSpc>
                <a:spcPct val="150000"/>
              </a:lnSpc>
              <a:buFontTx/>
              <a:buChar char="-"/>
            </a:pPr>
            <a:r>
              <a:rPr lang="ar-IQ" dirty="0" smtClean="0">
                <a:cs typeface="+mj-cs"/>
              </a:rPr>
              <a:t>وتعد </a:t>
            </a:r>
            <a:r>
              <a:rPr lang="ar-IQ" dirty="0">
                <a:cs typeface="+mj-cs"/>
              </a:rPr>
              <a:t>من المحاصيل القديمة ويحتمل ان يكون وسط افريقيا الموطن الرئيس لها. </a:t>
            </a:r>
            <a:r>
              <a:rPr lang="ar-IQ" dirty="0" smtClean="0">
                <a:cs typeface="+mj-cs"/>
              </a:rPr>
              <a:t>................ يتبع</a:t>
            </a:r>
            <a:endParaRPr lang="ar-IQ" dirty="0">
              <a:cs typeface="+mj-cs"/>
            </a:endParaRPr>
          </a:p>
        </p:txBody>
      </p:sp>
    </p:spTree>
    <p:extLst>
      <p:ext uri="{BB962C8B-B14F-4D97-AF65-F5344CB8AC3E}">
        <p14:creationId xmlns:p14="http://schemas.microsoft.com/office/powerpoint/2010/main" val="42546980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normAutofit fontScale="70000" lnSpcReduction="20000"/>
          </a:bodyPr>
          <a:lstStyle/>
          <a:p>
            <a:pPr marL="177800" indent="-177800" algn="just" rtl="1">
              <a:lnSpc>
                <a:spcPct val="150000"/>
              </a:lnSpc>
              <a:buFontTx/>
              <a:buChar char="-"/>
            </a:pPr>
            <a:r>
              <a:rPr lang="ar-IQ" b="1" dirty="0" smtClean="0">
                <a:cs typeface="+mj-cs"/>
              </a:rPr>
              <a:t>الجو المناسب</a:t>
            </a:r>
          </a:p>
          <a:p>
            <a:pPr marL="177800" indent="-177800" algn="just" rtl="1">
              <a:lnSpc>
                <a:spcPct val="170000"/>
              </a:lnSpc>
              <a:buFontTx/>
              <a:buChar char="-"/>
            </a:pPr>
            <a:r>
              <a:rPr lang="ar-IQ" dirty="0">
                <a:cs typeface="+mj-cs"/>
              </a:rPr>
              <a:t> تحتاج اللوبيا الى جو دافىء خلال موسم النمو والى درجات مرتفعة نوعا حوالي </a:t>
            </a:r>
            <a:r>
              <a:rPr lang="en-US" dirty="0">
                <a:cs typeface="+mj-cs"/>
              </a:rPr>
              <a:t>23</a:t>
            </a:r>
            <a:r>
              <a:rPr lang="ar-IQ" dirty="0" smtClean="0">
                <a:cs typeface="+mj-cs"/>
              </a:rPr>
              <a:t>م◦ ولايلائم </a:t>
            </a:r>
            <a:r>
              <a:rPr lang="ar-IQ" dirty="0">
                <a:cs typeface="+mj-cs"/>
              </a:rPr>
              <a:t>النباتات الانخفاض في درجات الحرارة وتتأذى من الانجماد، </a:t>
            </a:r>
            <a:endParaRPr lang="ar-IQ" dirty="0" smtClean="0">
              <a:cs typeface="+mj-cs"/>
            </a:endParaRPr>
          </a:p>
          <a:p>
            <a:pPr marL="177800" indent="-177800" algn="just" rtl="1">
              <a:lnSpc>
                <a:spcPct val="170000"/>
              </a:lnSpc>
              <a:buFontTx/>
              <a:buChar char="-"/>
            </a:pPr>
            <a:r>
              <a:rPr lang="ar-IQ" dirty="0" smtClean="0">
                <a:cs typeface="+mj-cs"/>
              </a:rPr>
              <a:t>وفي </a:t>
            </a:r>
            <a:r>
              <a:rPr lang="ar-IQ" dirty="0">
                <a:cs typeface="+mj-cs"/>
              </a:rPr>
              <a:t>العراق يلائمها المناخ الذي يسود شهر مايس وحزيران وتموز، </a:t>
            </a:r>
            <a:endParaRPr lang="ar-IQ" dirty="0" smtClean="0">
              <a:cs typeface="+mj-cs"/>
            </a:endParaRPr>
          </a:p>
          <a:p>
            <a:pPr marL="177800" indent="-177800" algn="just" rtl="1">
              <a:lnSpc>
                <a:spcPct val="170000"/>
              </a:lnSpc>
              <a:buFontTx/>
              <a:buChar char="-"/>
            </a:pPr>
            <a:r>
              <a:rPr lang="ar-IQ" dirty="0" smtClean="0">
                <a:cs typeface="+mj-cs"/>
              </a:rPr>
              <a:t>وتؤدي </a:t>
            </a:r>
            <a:r>
              <a:rPr lang="ar-IQ" dirty="0">
                <a:cs typeface="+mj-cs"/>
              </a:rPr>
              <a:t>الرطوبة النسبية العالية الى انتشار الامراض وخاصة مرض </a:t>
            </a:r>
            <a:r>
              <a:rPr lang="ar-IQ" dirty="0" smtClean="0">
                <a:cs typeface="+mj-cs"/>
              </a:rPr>
              <a:t>الصدا،</a:t>
            </a:r>
          </a:p>
          <a:p>
            <a:pPr marL="177800" indent="-177800" algn="just" rtl="1">
              <a:lnSpc>
                <a:spcPct val="170000"/>
              </a:lnSpc>
              <a:buFontTx/>
              <a:buChar char="-"/>
            </a:pPr>
            <a:r>
              <a:rPr lang="ar-IQ" dirty="0" smtClean="0">
                <a:cs typeface="+mj-cs"/>
              </a:rPr>
              <a:t>يفضل </a:t>
            </a:r>
            <a:r>
              <a:rPr lang="ar-IQ" dirty="0">
                <a:cs typeface="+mj-cs"/>
              </a:rPr>
              <a:t>زراعتها مبكرة خلال شهر اذار لان التربة تكون ملائمة لانبات </a:t>
            </a:r>
            <a:r>
              <a:rPr lang="ar-IQ" dirty="0" smtClean="0">
                <a:cs typeface="+mj-cs"/>
              </a:rPr>
              <a:t>البذور</a:t>
            </a:r>
          </a:p>
          <a:p>
            <a:pPr marL="177800" indent="-177800" algn="just" rtl="1">
              <a:lnSpc>
                <a:spcPct val="170000"/>
              </a:lnSpc>
              <a:buFontTx/>
              <a:buChar char="-"/>
            </a:pPr>
            <a:r>
              <a:rPr lang="ar-IQ" dirty="0" smtClean="0">
                <a:cs typeface="+mj-cs"/>
              </a:rPr>
              <a:t>واذا </a:t>
            </a:r>
            <a:r>
              <a:rPr lang="ar-IQ" dirty="0">
                <a:cs typeface="+mj-cs"/>
              </a:rPr>
              <a:t>زرعت بوقت مبكر من هذا الموعد فان الجو غير ملائم للانبات ونمو النباتات. </a:t>
            </a:r>
            <a:r>
              <a:rPr lang="ar-IQ" dirty="0" smtClean="0">
                <a:cs typeface="+mj-cs"/>
              </a:rPr>
              <a:t>.......................... يتبع </a:t>
            </a:r>
            <a:endParaRPr lang="ar-IQ" b="1" dirty="0" smtClean="0">
              <a:cs typeface="+mj-cs"/>
            </a:endParaRPr>
          </a:p>
        </p:txBody>
      </p:sp>
    </p:spTree>
    <p:extLst>
      <p:ext uri="{BB962C8B-B14F-4D97-AF65-F5344CB8AC3E}">
        <p14:creationId xmlns:p14="http://schemas.microsoft.com/office/powerpoint/2010/main" val="42574660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normAutofit fontScale="70000" lnSpcReduction="20000"/>
          </a:bodyPr>
          <a:lstStyle/>
          <a:p>
            <a:pPr marL="177800" indent="-177800" algn="just" rtl="1">
              <a:lnSpc>
                <a:spcPct val="150000"/>
              </a:lnSpc>
              <a:buFontTx/>
              <a:buChar char="-"/>
            </a:pPr>
            <a:r>
              <a:rPr lang="ar-IQ" b="1" dirty="0">
                <a:cs typeface="+mj-cs"/>
              </a:rPr>
              <a:t>التربة المناسبة و موعد </a:t>
            </a:r>
            <a:r>
              <a:rPr lang="ar-IQ" b="1" dirty="0" smtClean="0">
                <a:cs typeface="+mj-cs"/>
              </a:rPr>
              <a:t>الزراعة</a:t>
            </a:r>
          </a:p>
          <a:p>
            <a:pPr marL="177800" indent="-177800" algn="just" rtl="1">
              <a:lnSpc>
                <a:spcPct val="170000"/>
              </a:lnSpc>
              <a:buFontTx/>
              <a:buChar char="-"/>
            </a:pPr>
            <a:r>
              <a:rPr lang="ar-IQ" dirty="0" smtClean="0">
                <a:cs typeface="+mj-cs"/>
              </a:rPr>
              <a:t>تنجح </a:t>
            </a:r>
            <a:r>
              <a:rPr lang="ar-IQ" dirty="0">
                <a:cs typeface="+mj-cs"/>
              </a:rPr>
              <a:t>اللوبيا في جميع الاراضي اذا كان الماء متوفر للنبات ومستوى الماء الارضي </a:t>
            </a:r>
            <a:r>
              <a:rPr lang="ar-IQ" dirty="0" smtClean="0">
                <a:cs typeface="+mj-cs"/>
              </a:rPr>
              <a:t>منخفض،</a:t>
            </a:r>
          </a:p>
          <a:p>
            <a:pPr marL="177800" indent="-177800" algn="just" rtl="1">
              <a:lnSpc>
                <a:spcPct val="170000"/>
              </a:lnSpc>
              <a:buFontTx/>
              <a:buChar char="-"/>
            </a:pPr>
            <a:r>
              <a:rPr lang="ar-IQ" dirty="0" smtClean="0">
                <a:cs typeface="+mj-cs"/>
              </a:rPr>
              <a:t> </a:t>
            </a:r>
            <a:r>
              <a:rPr lang="ar-IQ" dirty="0">
                <a:cs typeface="+mj-cs"/>
              </a:rPr>
              <a:t>وتعطي محصول عالي في الاراضي المتوسطة </a:t>
            </a:r>
            <a:r>
              <a:rPr lang="ar-IQ" dirty="0" smtClean="0">
                <a:cs typeface="+mj-cs"/>
              </a:rPr>
              <a:t>الخصوبة،</a:t>
            </a:r>
          </a:p>
          <a:p>
            <a:pPr marL="177800" indent="-177800" algn="just" rtl="1">
              <a:lnSpc>
                <a:spcPct val="170000"/>
              </a:lnSpc>
              <a:buFontTx/>
              <a:buChar char="-"/>
            </a:pPr>
            <a:r>
              <a:rPr lang="ar-IQ" dirty="0" smtClean="0">
                <a:cs typeface="+mj-cs"/>
              </a:rPr>
              <a:t> </a:t>
            </a:r>
            <a:r>
              <a:rPr lang="ar-IQ" dirty="0">
                <a:cs typeface="+mj-cs"/>
              </a:rPr>
              <a:t>واذا كانت التربه غنيه بالعناصر </a:t>
            </a:r>
            <a:r>
              <a:rPr lang="ar-IQ" dirty="0" smtClean="0">
                <a:cs typeface="+mj-cs"/>
              </a:rPr>
              <a:t>المعدنية وخاصة النتروجين فأنه </a:t>
            </a:r>
            <a:r>
              <a:rPr lang="ar-IQ" dirty="0">
                <a:cs typeface="+mj-cs"/>
              </a:rPr>
              <a:t>لا يلائم نمو النباتات والحصول على محصول جيد منها لانها تتجه الى النمو الخضري الغزير على حساب </a:t>
            </a:r>
            <a:r>
              <a:rPr lang="ar-IQ" dirty="0" smtClean="0">
                <a:cs typeface="+mj-cs"/>
              </a:rPr>
              <a:t>الحاصل.</a:t>
            </a:r>
          </a:p>
          <a:p>
            <a:pPr marL="177800" indent="-177800" algn="just" rtl="1">
              <a:lnSpc>
                <a:spcPct val="170000"/>
              </a:lnSpc>
              <a:buFontTx/>
              <a:buChar char="-"/>
            </a:pPr>
            <a:r>
              <a:rPr lang="ar-IQ" dirty="0" smtClean="0">
                <a:cs typeface="+mj-cs"/>
              </a:rPr>
              <a:t> </a:t>
            </a:r>
            <a:r>
              <a:rPr lang="ar-IQ" dirty="0">
                <a:cs typeface="+mj-cs"/>
              </a:rPr>
              <a:t>تتحمل اللوبيا الملوحه اكثر من بقية </a:t>
            </a:r>
            <a:r>
              <a:rPr lang="ar-IQ" dirty="0" smtClean="0">
                <a:cs typeface="+mj-cs"/>
              </a:rPr>
              <a:t>البقوليات،</a:t>
            </a:r>
          </a:p>
        </p:txBody>
      </p:sp>
    </p:spTree>
    <p:extLst>
      <p:ext uri="{BB962C8B-B14F-4D97-AF65-F5344CB8AC3E}">
        <p14:creationId xmlns:p14="http://schemas.microsoft.com/office/powerpoint/2010/main" val="38255481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normAutofit fontScale="85000" lnSpcReduction="20000"/>
          </a:bodyPr>
          <a:lstStyle/>
          <a:p>
            <a:pPr marL="177800" indent="-177800" algn="just" rtl="1">
              <a:lnSpc>
                <a:spcPct val="150000"/>
              </a:lnSpc>
              <a:buFontTx/>
              <a:buChar char="-"/>
            </a:pPr>
            <a:r>
              <a:rPr lang="ar-IQ" b="1" dirty="0">
                <a:cs typeface="+mj-cs"/>
              </a:rPr>
              <a:t>التربة المناسبة و موعد </a:t>
            </a:r>
            <a:r>
              <a:rPr lang="ar-IQ" b="1" dirty="0" smtClean="0">
                <a:cs typeface="+mj-cs"/>
              </a:rPr>
              <a:t>الزراعة</a:t>
            </a:r>
          </a:p>
          <a:p>
            <a:pPr marL="177800" indent="-177800" algn="just" rtl="1">
              <a:lnSpc>
                <a:spcPct val="170000"/>
              </a:lnSpc>
              <a:buFontTx/>
              <a:buChar char="-"/>
            </a:pPr>
            <a:r>
              <a:rPr lang="ar-IQ" dirty="0" smtClean="0">
                <a:cs typeface="+mj-cs"/>
              </a:rPr>
              <a:t>ويحتاج </a:t>
            </a:r>
            <a:r>
              <a:rPr lang="ar-IQ" dirty="0">
                <a:cs typeface="+mj-cs"/>
              </a:rPr>
              <a:t>الدونم </a:t>
            </a:r>
            <a:r>
              <a:rPr lang="en-US" dirty="0">
                <a:cs typeface="+mj-cs"/>
              </a:rPr>
              <a:t>5</a:t>
            </a:r>
            <a:r>
              <a:rPr lang="ar-IQ" dirty="0">
                <a:cs typeface="+mj-cs"/>
              </a:rPr>
              <a:t> – </a:t>
            </a:r>
            <a:r>
              <a:rPr lang="en-US" dirty="0">
                <a:cs typeface="+mj-cs"/>
              </a:rPr>
              <a:t>10</a:t>
            </a:r>
            <a:r>
              <a:rPr lang="ar-IQ" dirty="0">
                <a:cs typeface="+mj-cs"/>
              </a:rPr>
              <a:t> كغم من البذور ويعتمد ذلك على منطقة </a:t>
            </a:r>
            <a:r>
              <a:rPr lang="ar-IQ" dirty="0" smtClean="0">
                <a:cs typeface="+mj-cs"/>
              </a:rPr>
              <a:t>الزراعة </a:t>
            </a:r>
            <a:r>
              <a:rPr lang="ar-IQ" dirty="0">
                <a:cs typeface="+mj-cs"/>
              </a:rPr>
              <a:t>والصنف ومسافة </a:t>
            </a:r>
            <a:r>
              <a:rPr lang="ar-IQ" dirty="0" smtClean="0">
                <a:cs typeface="+mj-cs"/>
              </a:rPr>
              <a:t>الزراعة.</a:t>
            </a:r>
            <a:endParaRPr lang="ar-IQ" dirty="0">
              <a:cs typeface="+mj-cs"/>
            </a:endParaRPr>
          </a:p>
          <a:p>
            <a:pPr marL="177800" indent="-177800" algn="just" rtl="1">
              <a:lnSpc>
                <a:spcPct val="170000"/>
              </a:lnSpc>
              <a:buFontTx/>
              <a:buChar char="-"/>
            </a:pPr>
            <a:r>
              <a:rPr lang="ar-IQ" dirty="0" smtClean="0">
                <a:cs typeface="+mj-cs"/>
              </a:rPr>
              <a:t>تزرع </a:t>
            </a:r>
            <a:r>
              <a:rPr lang="ar-IQ" dirty="0">
                <a:cs typeface="+mj-cs"/>
              </a:rPr>
              <a:t>اللوبيا في شهر اذار لغرض انتاج البذور الجافة ويجب ان لاتتاخر عن هذا الموعد لان الظروف الجوية السائدة تساعد على انتشار الامراض وخاصة </a:t>
            </a:r>
            <a:r>
              <a:rPr lang="ar-IQ" dirty="0" smtClean="0">
                <a:cs typeface="+mj-cs"/>
              </a:rPr>
              <a:t>الصدأ </a:t>
            </a:r>
            <a:r>
              <a:rPr lang="ar-IQ" dirty="0">
                <a:cs typeface="+mj-cs"/>
              </a:rPr>
              <a:t>الذي يصيب النباتات بكثرة في الزراعة المتاخرة ويؤثر في الحاصل</a:t>
            </a:r>
            <a:r>
              <a:rPr lang="ar-IQ" dirty="0" smtClean="0">
                <a:cs typeface="+mj-cs"/>
              </a:rPr>
              <a:t>............................ يتبع  </a:t>
            </a:r>
            <a:endParaRPr lang="ar-IQ" b="1" dirty="0" smtClean="0">
              <a:cs typeface="+mj-cs"/>
            </a:endParaRPr>
          </a:p>
        </p:txBody>
      </p:sp>
    </p:spTree>
    <p:extLst>
      <p:ext uri="{BB962C8B-B14F-4D97-AF65-F5344CB8AC3E}">
        <p14:creationId xmlns:p14="http://schemas.microsoft.com/office/powerpoint/2010/main" val="72679953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normAutofit fontScale="85000" lnSpcReduction="10000"/>
          </a:bodyPr>
          <a:lstStyle/>
          <a:p>
            <a:pPr marL="177800" indent="-177800" algn="just" rtl="1">
              <a:lnSpc>
                <a:spcPct val="160000"/>
              </a:lnSpc>
              <a:buFontTx/>
              <a:buChar char="-"/>
            </a:pPr>
            <a:r>
              <a:rPr lang="ar-IQ" sz="2400" b="1" dirty="0" smtClean="0">
                <a:cs typeface="+mj-cs"/>
              </a:rPr>
              <a:t>تحضير </a:t>
            </a:r>
            <a:r>
              <a:rPr lang="ar-IQ" sz="2400" b="1" dirty="0">
                <a:cs typeface="+mj-cs"/>
              </a:rPr>
              <a:t>الارض وطريقة الزراعة والعزق والخف: </a:t>
            </a:r>
            <a:r>
              <a:rPr lang="ar-IQ" sz="2400" dirty="0">
                <a:cs typeface="+mj-cs"/>
              </a:rPr>
              <a:t>كما في الفاصوليا.</a:t>
            </a:r>
            <a:r>
              <a:rPr lang="ar-IQ" sz="2400" b="1" dirty="0">
                <a:cs typeface="+mj-cs"/>
              </a:rPr>
              <a:t> </a:t>
            </a:r>
          </a:p>
          <a:p>
            <a:pPr marL="177800" indent="-177800" algn="just" rtl="1">
              <a:lnSpc>
                <a:spcPct val="160000"/>
              </a:lnSpc>
              <a:buFontTx/>
              <a:buChar char="-"/>
            </a:pPr>
            <a:r>
              <a:rPr lang="ar-IQ" sz="2400" b="1" dirty="0" smtClean="0">
                <a:cs typeface="+mj-cs"/>
              </a:rPr>
              <a:t>الري</a:t>
            </a:r>
          </a:p>
          <a:p>
            <a:pPr marL="177800" indent="-177800" algn="just" rtl="1">
              <a:lnSpc>
                <a:spcPct val="160000"/>
              </a:lnSpc>
              <a:buFontTx/>
              <a:buChar char="-"/>
            </a:pPr>
            <a:r>
              <a:rPr lang="ar-IQ" sz="2400" dirty="0">
                <a:cs typeface="+mj-cs"/>
              </a:rPr>
              <a:t>يجب ان يكون الري منتظم في الفترة الاولى من حياة </a:t>
            </a:r>
            <a:r>
              <a:rPr lang="ar-IQ" sz="2400" dirty="0" smtClean="0">
                <a:cs typeface="+mj-cs"/>
              </a:rPr>
              <a:t>النبات مع تجنب </a:t>
            </a:r>
            <a:r>
              <a:rPr lang="ar-IQ" sz="2400" dirty="0">
                <a:cs typeface="+mj-cs"/>
              </a:rPr>
              <a:t>الري الغزير لانه يؤدي الى اصفرار الاوراق وضعف النمو الخضري اضافة الى استطالة الساق الرئيس وهذا يؤدي الى نقص في كمية الثمار او القرون </a:t>
            </a:r>
            <a:r>
              <a:rPr lang="ar-IQ" sz="2400" dirty="0" smtClean="0">
                <a:cs typeface="+mj-cs"/>
              </a:rPr>
              <a:t>المتكونة،</a:t>
            </a:r>
          </a:p>
          <a:p>
            <a:pPr marL="177800" indent="-177800" algn="just" rtl="1">
              <a:lnSpc>
                <a:spcPct val="160000"/>
              </a:lnSpc>
              <a:buFontTx/>
              <a:buChar char="-"/>
            </a:pPr>
            <a:r>
              <a:rPr lang="ar-IQ" sz="2400" dirty="0" smtClean="0">
                <a:cs typeface="+mj-cs"/>
              </a:rPr>
              <a:t>كما يجب </a:t>
            </a:r>
            <a:r>
              <a:rPr lang="ar-IQ" sz="2400" dirty="0">
                <a:cs typeface="+mj-cs"/>
              </a:rPr>
              <a:t>ان لاتتعرض النباتات الى العطش خاصة اثناء فترة </a:t>
            </a:r>
            <a:r>
              <a:rPr lang="ar-IQ" sz="2400" dirty="0" smtClean="0">
                <a:cs typeface="+mj-cs"/>
              </a:rPr>
              <a:t>الازهار،</a:t>
            </a:r>
          </a:p>
          <a:p>
            <a:pPr marL="177800" indent="-177800" algn="just" rtl="1">
              <a:lnSpc>
                <a:spcPct val="160000"/>
              </a:lnSpc>
              <a:buFontTx/>
              <a:buChar char="-"/>
            </a:pPr>
            <a:r>
              <a:rPr lang="ar-IQ" sz="2400" dirty="0" smtClean="0">
                <a:cs typeface="+mj-cs"/>
              </a:rPr>
              <a:t>وبصورة </a:t>
            </a:r>
            <a:r>
              <a:rPr lang="ar-IQ" sz="2400" dirty="0">
                <a:cs typeface="+mj-cs"/>
              </a:rPr>
              <a:t>عامة ينصح بتباعد فترات الري في المراحل الاولى من حياة النبات لكي تساعد على تعمق الجذور في التربة </a:t>
            </a:r>
            <a:r>
              <a:rPr lang="ar-IQ" sz="2400" dirty="0" smtClean="0">
                <a:cs typeface="+mj-cs"/>
              </a:rPr>
              <a:t>وتكوين </a:t>
            </a:r>
            <a:r>
              <a:rPr lang="ar-IQ" sz="2400" dirty="0">
                <a:cs typeface="+mj-cs"/>
              </a:rPr>
              <a:t>نباتات قوية </a:t>
            </a:r>
            <a:endParaRPr lang="ar-IQ" sz="2400" dirty="0" smtClean="0">
              <a:cs typeface="+mj-cs"/>
            </a:endParaRPr>
          </a:p>
          <a:p>
            <a:pPr marL="177800" indent="-177800" algn="just" rtl="1">
              <a:lnSpc>
                <a:spcPct val="160000"/>
              </a:lnSpc>
              <a:buFontTx/>
              <a:buChar char="-"/>
            </a:pPr>
            <a:r>
              <a:rPr lang="ar-IQ" sz="2400" dirty="0" smtClean="0">
                <a:cs typeface="+mj-cs"/>
              </a:rPr>
              <a:t>مع تقصير </a:t>
            </a:r>
            <a:r>
              <a:rPr lang="ar-IQ" sz="2400" dirty="0">
                <a:cs typeface="+mj-cs"/>
              </a:rPr>
              <a:t>الفترة اثناء فترة تكون </a:t>
            </a:r>
            <a:r>
              <a:rPr lang="ar-IQ" sz="2400" dirty="0" smtClean="0">
                <a:cs typeface="+mj-cs"/>
              </a:rPr>
              <a:t>القرون.................................... يتبع </a:t>
            </a:r>
            <a:endParaRPr lang="en-US" sz="2400" dirty="0">
              <a:cs typeface="+mj-cs"/>
            </a:endParaRPr>
          </a:p>
        </p:txBody>
      </p:sp>
    </p:spTree>
    <p:extLst>
      <p:ext uri="{BB962C8B-B14F-4D97-AF65-F5344CB8AC3E}">
        <p14:creationId xmlns:p14="http://schemas.microsoft.com/office/powerpoint/2010/main" val="3501026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normAutofit fontScale="85000" lnSpcReduction="20000"/>
          </a:bodyPr>
          <a:lstStyle/>
          <a:p>
            <a:pPr marL="177800" indent="-177800" algn="just" rtl="1">
              <a:lnSpc>
                <a:spcPct val="170000"/>
              </a:lnSpc>
              <a:buFontTx/>
              <a:buChar char="-"/>
            </a:pPr>
            <a:r>
              <a:rPr lang="ar-IQ" sz="2400" b="1" dirty="0" smtClean="0">
                <a:cs typeface="+mj-cs"/>
              </a:rPr>
              <a:t>التسميد</a:t>
            </a:r>
          </a:p>
          <a:p>
            <a:pPr marL="177800" indent="-177800" algn="just" rtl="1">
              <a:lnSpc>
                <a:spcPct val="170000"/>
              </a:lnSpc>
              <a:buFontTx/>
              <a:buChar char="-"/>
            </a:pPr>
            <a:r>
              <a:rPr lang="en-US" sz="2400" dirty="0">
                <a:cs typeface="+mj-cs"/>
              </a:rPr>
              <a:t> </a:t>
            </a:r>
            <a:r>
              <a:rPr lang="ar-IQ" sz="2400" dirty="0">
                <a:cs typeface="+mj-cs"/>
              </a:rPr>
              <a:t>تعتمد كمية الاسمدة على نوع </a:t>
            </a:r>
            <a:r>
              <a:rPr lang="ar-IQ" sz="2400" dirty="0" smtClean="0">
                <a:cs typeface="+mj-cs"/>
              </a:rPr>
              <a:t>التربة، في </a:t>
            </a:r>
            <a:r>
              <a:rPr lang="ar-IQ" sz="2400" dirty="0">
                <a:cs typeface="+mj-cs"/>
              </a:rPr>
              <a:t>الاراضي الثقيلة الجيدة </a:t>
            </a:r>
            <a:r>
              <a:rPr lang="ar-IQ" sz="2400" dirty="0" smtClean="0">
                <a:cs typeface="+mj-cs"/>
              </a:rPr>
              <a:t>الخصوبة </a:t>
            </a:r>
            <a:r>
              <a:rPr lang="ar-IQ" sz="2400" dirty="0">
                <a:cs typeface="+mj-cs"/>
              </a:rPr>
              <a:t>وجد ان النباتات لاتحتاج الى التسميد الا احيانا يضاف لمثل هذه الترب سماد سوبرفوسفات بمعدل </a:t>
            </a:r>
            <a:r>
              <a:rPr lang="en-US" sz="2400" dirty="0">
                <a:cs typeface="+mj-cs"/>
              </a:rPr>
              <a:t>100</a:t>
            </a:r>
            <a:r>
              <a:rPr lang="ar-IQ" sz="2400" dirty="0">
                <a:cs typeface="+mj-cs"/>
              </a:rPr>
              <a:t> كغم</a:t>
            </a:r>
            <a:r>
              <a:rPr lang="en-US" sz="2400" dirty="0">
                <a:cs typeface="+mj-cs"/>
              </a:rPr>
              <a:t>/</a:t>
            </a:r>
            <a:r>
              <a:rPr lang="ar-IQ" sz="2400" dirty="0">
                <a:cs typeface="+mj-cs"/>
              </a:rPr>
              <a:t> دونم وذلك </a:t>
            </a:r>
            <a:r>
              <a:rPr lang="ar-IQ" sz="2400" dirty="0" smtClean="0">
                <a:cs typeface="+mj-cs"/>
              </a:rPr>
              <a:t>اعتمادا </a:t>
            </a:r>
            <a:r>
              <a:rPr lang="ar-IQ" sz="2400" dirty="0">
                <a:cs typeface="+mj-cs"/>
              </a:rPr>
              <a:t>على درجة </a:t>
            </a:r>
            <a:r>
              <a:rPr lang="ar-IQ" sz="2400" dirty="0" smtClean="0">
                <a:cs typeface="+mj-cs"/>
              </a:rPr>
              <a:t>خصوبة التربة</a:t>
            </a:r>
          </a:p>
          <a:p>
            <a:pPr marL="177800" indent="-177800" algn="just" rtl="1">
              <a:lnSpc>
                <a:spcPct val="170000"/>
              </a:lnSpc>
              <a:buFontTx/>
              <a:buChar char="-"/>
            </a:pPr>
            <a:r>
              <a:rPr lang="ar-IQ" sz="2400" dirty="0" smtClean="0">
                <a:cs typeface="+mj-cs"/>
              </a:rPr>
              <a:t> </a:t>
            </a:r>
            <a:r>
              <a:rPr lang="ar-IQ" sz="2400" dirty="0">
                <a:cs typeface="+mj-cs"/>
              </a:rPr>
              <a:t>اما في الترب الخفيفة ينصح باضافة </a:t>
            </a:r>
            <a:r>
              <a:rPr lang="ar-IQ" sz="2400" dirty="0" smtClean="0">
                <a:cs typeface="+mj-cs"/>
              </a:rPr>
              <a:t>كميات </a:t>
            </a:r>
            <a:r>
              <a:rPr lang="ar-IQ" sz="2400" dirty="0">
                <a:cs typeface="+mj-cs"/>
              </a:rPr>
              <a:t>من كبريتات البوتاسيوم ونترات الكالسيوم </a:t>
            </a:r>
            <a:r>
              <a:rPr lang="ar-IQ" sz="2400" dirty="0" smtClean="0">
                <a:cs typeface="+mj-cs"/>
              </a:rPr>
              <a:t>تعتمد </a:t>
            </a:r>
            <a:r>
              <a:rPr lang="ar-IQ" sz="2400" dirty="0">
                <a:cs typeface="+mj-cs"/>
              </a:rPr>
              <a:t>على خصوبة </a:t>
            </a:r>
            <a:r>
              <a:rPr lang="ar-IQ" sz="2400" dirty="0" smtClean="0">
                <a:cs typeface="+mj-cs"/>
              </a:rPr>
              <a:t>التربة ايضا</a:t>
            </a:r>
          </a:p>
          <a:p>
            <a:pPr marL="177800" indent="-177800" algn="just" rtl="1">
              <a:lnSpc>
                <a:spcPct val="170000"/>
              </a:lnSpc>
              <a:buFontTx/>
              <a:buChar char="-"/>
            </a:pPr>
            <a:r>
              <a:rPr lang="ar-IQ" sz="2400" dirty="0" smtClean="0">
                <a:cs typeface="+mj-cs"/>
              </a:rPr>
              <a:t> </a:t>
            </a:r>
            <a:r>
              <a:rPr lang="ar-IQ" sz="2400" dirty="0">
                <a:cs typeface="+mj-cs"/>
              </a:rPr>
              <a:t>وتضاف على دفعتين الاولى بعد الخف والثانية عند ابتداء عقد الثمار،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يجب ان لا يكون السماد النتروجيني زائدا" عن حاجة النبات لانه يؤدي الى تأخير النضج واتجاه النبات للنمو الخضري وقلة كمية الحاصل. </a:t>
            </a:r>
            <a:r>
              <a:rPr lang="ar-IQ" sz="2400" dirty="0" smtClean="0">
                <a:cs typeface="+mj-cs"/>
              </a:rPr>
              <a:t>..................................... يتبع</a:t>
            </a:r>
            <a:endParaRPr lang="ar-IQ" sz="2400" b="1" dirty="0" smtClean="0">
              <a:cs typeface="+mj-cs"/>
            </a:endParaRPr>
          </a:p>
        </p:txBody>
      </p:sp>
    </p:spTree>
    <p:extLst>
      <p:ext uri="{BB962C8B-B14F-4D97-AF65-F5344CB8AC3E}">
        <p14:creationId xmlns:p14="http://schemas.microsoft.com/office/powerpoint/2010/main" val="87309764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600" dirty="0" smtClean="0"/>
              <a:t>اللوبيا</a:t>
            </a:r>
            <a:endParaRPr lang="ar-IQ" sz="3600"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70000"/>
              </a:lnSpc>
              <a:buFontTx/>
              <a:buChar char="-"/>
            </a:pPr>
            <a:r>
              <a:rPr lang="ar-IQ" sz="2400" b="1" dirty="0" smtClean="0">
                <a:cs typeface="+mj-cs"/>
              </a:rPr>
              <a:t>النضج و جمع الحاصل</a:t>
            </a:r>
          </a:p>
          <a:p>
            <a:pPr marL="177800" indent="-177800" algn="just" rtl="1">
              <a:lnSpc>
                <a:spcPct val="170000"/>
              </a:lnSpc>
              <a:buFontTx/>
              <a:buChar char="-"/>
            </a:pPr>
            <a:r>
              <a:rPr lang="ar-IQ" sz="2400" dirty="0">
                <a:cs typeface="+mj-cs"/>
              </a:rPr>
              <a:t> تجمع القرون الخضراء قبل اكتمال تكون البذور فيها ويبدا الجمع بعد </a:t>
            </a:r>
            <a:r>
              <a:rPr lang="en-US" sz="2400" dirty="0">
                <a:cs typeface="+mj-cs"/>
              </a:rPr>
              <a:t>60</a:t>
            </a:r>
            <a:r>
              <a:rPr lang="ar-IQ" sz="2400" dirty="0">
                <a:cs typeface="+mj-cs"/>
              </a:rPr>
              <a:t> –</a:t>
            </a:r>
            <a:r>
              <a:rPr lang="en-US" sz="2400" dirty="0">
                <a:cs typeface="+mj-cs"/>
              </a:rPr>
              <a:t>90  </a:t>
            </a:r>
            <a:r>
              <a:rPr lang="ar-IQ" sz="2400" dirty="0">
                <a:cs typeface="+mj-cs"/>
              </a:rPr>
              <a:t>يوما حسب الصنف المستعمل، ويكون اسبوعيا، ويستمر لمدة </a:t>
            </a:r>
            <a:r>
              <a:rPr lang="en-US" sz="2400" dirty="0">
                <a:cs typeface="+mj-cs"/>
              </a:rPr>
              <a:t>2</a:t>
            </a:r>
            <a:r>
              <a:rPr lang="ar-IQ" sz="2400" dirty="0">
                <a:cs typeface="+mj-cs"/>
              </a:rPr>
              <a:t> – </a:t>
            </a:r>
            <a:r>
              <a:rPr lang="en-US" sz="2400" dirty="0">
                <a:cs typeface="+mj-cs"/>
              </a:rPr>
              <a:t>3 </a:t>
            </a:r>
            <a:r>
              <a:rPr lang="ar-IQ" sz="2400" dirty="0">
                <a:cs typeface="+mj-cs"/>
              </a:rPr>
              <a:t>أشهر، </a:t>
            </a:r>
            <a:endParaRPr lang="ar-IQ" sz="2400" dirty="0" smtClean="0">
              <a:cs typeface="+mj-cs"/>
            </a:endParaRPr>
          </a:p>
          <a:p>
            <a:pPr marL="177800" indent="-177800" algn="just" rtl="1">
              <a:lnSpc>
                <a:spcPct val="170000"/>
              </a:lnSpc>
              <a:buFontTx/>
              <a:buChar char="-"/>
            </a:pPr>
            <a:r>
              <a:rPr lang="ar-IQ" sz="2400" dirty="0" smtClean="0">
                <a:cs typeface="+mj-cs"/>
              </a:rPr>
              <a:t>وفي </a:t>
            </a:r>
            <a:r>
              <a:rPr lang="ar-IQ" sz="2400" dirty="0">
                <a:cs typeface="+mj-cs"/>
              </a:rPr>
              <a:t>حالة الحصول على البذور يجب ان تترك النباتات تنضج وتجف بصورة مناسبة وتحصد ثم توضع في مكان مشمس وتدق لاستخراج البذور، </a:t>
            </a:r>
            <a:endParaRPr lang="ar-IQ" sz="2400" dirty="0" smtClean="0">
              <a:cs typeface="+mj-cs"/>
            </a:endParaRPr>
          </a:p>
          <a:p>
            <a:pPr marL="177800" indent="-177800" algn="just" rtl="1">
              <a:lnSpc>
                <a:spcPct val="170000"/>
              </a:lnSpc>
              <a:buFontTx/>
              <a:buChar char="-"/>
            </a:pPr>
            <a:r>
              <a:rPr lang="ar-IQ" sz="2400" dirty="0" smtClean="0">
                <a:cs typeface="+mj-cs"/>
              </a:rPr>
              <a:t>تحتاج </a:t>
            </a:r>
            <a:r>
              <a:rPr lang="ar-IQ" sz="2400" dirty="0">
                <a:cs typeface="+mj-cs"/>
              </a:rPr>
              <a:t>اللوبيا </a:t>
            </a:r>
            <a:r>
              <a:rPr lang="en-US" sz="2400" dirty="0">
                <a:cs typeface="+mj-cs"/>
              </a:rPr>
              <a:t>3.5</a:t>
            </a:r>
            <a:r>
              <a:rPr lang="ar-IQ" sz="2400" dirty="0">
                <a:cs typeface="+mj-cs"/>
              </a:rPr>
              <a:t> – </a:t>
            </a:r>
            <a:r>
              <a:rPr lang="en-US" sz="2400" dirty="0">
                <a:cs typeface="+mj-cs"/>
              </a:rPr>
              <a:t>5 </a:t>
            </a:r>
            <a:r>
              <a:rPr lang="ar-IQ" sz="2400" dirty="0">
                <a:cs typeface="+mj-cs"/>
              </a:rPr>
              <a:t>أشهر لكي يتم نضجها</a:t>
            </a:r>
            <a:r>
              <a:rPr lang="ar-IQ" sz="2400" dirty="0" smtClean="0">
                <a:cs typeface="+mj-cs"/>
              </a:rPr>
              <a:t>،</a:t>
            </a:r>
          </a:p>
          <a:p>
            <a:pPr marL="177800" indent="-177800" algn="just" rtl="1">
              <a:lnSpc>
                <a:spcPct val="170000"/>
              </a:lnSpc>
              <a:buFontTx/>
              <a:buChar char="-"/>
            </a:pPr>
            <a:r>
              <a:rPr lang="ar-IQ" sz="2400" dirty="0" smtClean="0">
                <a:cs typeface="+mj-cs"/>
              </a:rPr>
              <a:t> </a:t>
            </a:r>
            <a:r>
              <a:rPr lang="ar-IQ" sz="2400" dirty="0">
                <a:cs typeface="+mj-cs"/>
              </a:rPr>
              <a:t>تتراوح كمية الحاصل  </a:t>
            </a:r>
            <a:r>
              <a:rPr lang="en-US" sz="2400" dirty="0">
                <a:cs typeface="+mj-cs"/>
              </a:rPr>
              <a:t>1</a:t>
            </a:r>
            <a:r>
              <a:rPr lang="ar-IQ" sz="2400" dirty="0">
                <a:cs typeface="+mj-cs"/>
              </a:rPr>
              <a:t> – </a:t>
            </a:r>
            <a:r>
              <a:rPr lang="en-US" sz="2400" dirty="0">
                <a:cs typeface="+mj-cs"/>
              </a:rPr>
              <a:t>1.5</a:t>
            </a:r>
            <a:r>
              <a:rPr lang="ar-IQ" sz="2400" dirty="0">
                <a:cs typeface="+mj-cs"/>
              </a:rPr>
              <a:t> طن</a:t>
            </a:r>
            <a:r>
              <a:rPr lang="en-US" sz="2400" dirty="0">
                <a:cs typeface="+mj-cs"/>
              </a:rPr>
              <a:t>/</a:t>
            </a:r>
            <a:r>
              <a:rPr lang="ar-IQ" sz="2400" dirty="0">
                <a:cs typeface="+mj-cs"/>
              </a:rPr>
              <a:t> دونم كمحصول اخضر و</a:t>
            </a:r>
            <a:r>
              <a:rPr lang="en-US" sz="2400" dirty="0">
                <a:cs typeface="+mj-cs"/>
              </a:rPr>
              <a:t>300 </a:t>
            </a:r>
            <a:r>
              <a:rPr lang="ar-IQ" sz="2400" dirty="0">
                <a:cs typeface="+mj-cs"/>
              </a:rPr>
              <a:t> – </a:t>
            </a:r>
            <a:r>
              <a:rPr lang="en-US" sz="2400" dirty="0">
                <a:cs typeface="+mj-cs"/>
              </a:rPr>
              <a:t>400</a:t>
            </a:r>
            <a:r>
              <a:rPr lang="ar-IQ" sz="2400" dirty="0">
                <a:cs typeface="+mj-cs"/>
              </a:rPr>
              <a:t> كغم</a:t>
            </a:r>
            <a:r>
              <a:rPr lang="en-US" sz="2400" dirty="0">
                <a:cs typeface="+mj-cs"/>
              </a:rPr>
              <a:t>/</a:t>
            </a:r>
            <a:r>
              <a:rPr lang="ar-IQ" sz="2400" dirty="0">
                <a:cs typeface="+mj-cs"/>
              </a:rPr>
              <a:t> دونم بالنسبة للبذور الجافة0 </a:t>
            </a:r>
            <a:r>
              <a:rPr lang="ar-IQ" sz="2400" dirty="0" smtClean="0">
                <a:cs typeface="+mj-cs"/>
              </a:rPr>
              <a:t>.................... يتبع </a:t>
            </a:r>
            <a:endParaRPr lang="ar-IQ" sz="2400" b="1" dirty="0" smtClean="0">
              <a:cs typeface="+mj-cs"/>
            </a:endParaRPr>
          </a:p>
        </p:txBody>
      </p:sp>
    </p:spTree>
    <p:extLst>
      <p:ext uri="{BB962C8B-B14F-4D97-AF65-F5344CB8AC3E}">
        <p14:creationId xmlns:p14="http://schemas.microsoft.com/office/powerpoint/2010/main" val="12071325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p:txBody>
          <a:bodyPr/>
          <a:lstStyle/>
          <a:p>
            <a:pPr marL="0" indent="0" algn="just" rtl="1">
              <a:lnSpc>
                <a:spcPct val="150000"/>
              </a:lnSpc>
              <a:buNone/>
            </a:pPr>
            <a:r>
              <a:rPr lang="ar-IQ" b="1" dirty="0" smtClean="0">
                <a:cs typeface="+mj-cs"/>
              </a:rPr>
              <a:t>- </a:t>
            </a:r>
            <a:r>
              <a:rPr lang="ar-IQ" b="1" dirty="0">
                <a:cs typeface="+mj-cs"/>
              </a:rPr>
              <a:t>الاسم الانكليزي </a:t>
            </a:r>
            <a:r>
              <a:rPr lang="en-US" b="1" dirty="0">
                <a:cs typeface="+mj-cs"/>
              </a:rPr>
              <a:t>Common Bean or kidney Bean</a:t>
            </a:r>
            <a:endParaRPr lang="en-US" dirty="0">
              <a:cs typeface="+mj-cs"/>
            </a:endParaRPr>
          </a:p>
          <a:p>
            <a:pPr marL="0" indent="0" algn="just" rtl="1">
              <a:lnSpc>
                <a:spcPct val="150000"/>
              </a:lnSpc>
              <a:buNone/>
            </a:pPr>
            <a:r>
              <a:rPr lang="ar-IQ" b="1" dirty="0" smtClean="0">
                <a:cs typeface="+mj-cs"/>
              </a:rPr>
              <a:t>- الاسم </a:t>
            </a:r>
            <a:r>
              <a:rPr lang="ar-IQ" b="1" dirty="0">
                <a:cs typeface="+mj-cs"/>
              </a:rPr>
              <a:t>العلمي </a:t>
            </a:r>
            <a:r>
              <a:rPr lang="en-US" b="1" i="1" dirty="0" err="1">
                <a:cs typeface="+mj-cs"/>
              </a:rPr>
              <a:t>Phaseolus</a:t>
            </a:r>
            <a:r>
              <a:rPr lang="en-US" b="1" i="1" dirty="0">
                <a:cs typeface="+mj-cs"/>
              </a:rPr>
              <a:t> </a:t>
            </a:r>
            <a:r>
              <a:rPr lang="en-US" b="1" i="1" dirty="0" err="1">
                <a:cs typeface="+mj-cs"/>
              </a:rPr>
              <a:t>vulgoris</a:t>
            </a:r>
            <a:r>
              <a:rPr lang="en-US" b="1" i="1" dirty="0">
                <a:cs typeface="+mj-cs"/>
              </a:rPr>
              <a:t> </a:t>
            </a:r>
            <a:r>
              <a:rPr lang="en-US" b="1" dirty="0">
                <a:cs typeface="+mj-cs"/>
              </a:rPr>
              <a:t>L.</a:t>
            </a:r>
            <a:endParaRPr lang="en-US" dirty="0">
              <a:cs typeface="+mj-cs"/>
            </a:endParaRPr>
          </a:p>
          <a:p>
            <a:pPr marL="0" indent="0" algn="r" rtl="1">
              <a:buNone/>
            </a:pPr>
            <a:endParaRPr lang="ar-IQ" dirty="0"/>
          </a:p>
        </p:txBody>
      </p:sp>
    </p:spTree>
    <p:extLst>
      <p:ext uri="{BB962C8B-B14F-4D97-AF65-F5344CB8AC3E}">
        <p14:creationId xmlns:p14="http://schemas.microsoft.com/office/powerpoint/2010/main" val="3701004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rmAutofit fontScale="90000"/>
          </a:bodyPr>
          <a:lstStyle/>
          <a:p>
            <a:r>
              <a:rPr lang="ar-IQ" sz="3600" dirty="0" smtClean="0"/>
              <a:t>العائلة </a:t>
            </a:r>
            <a:r>
              <a:rPr lang="ar-IQ" sz="3100" dirty="0" smtClean="0"/>
              <a:t>الخبازية</a:t>
            </a:r>
            <a:r>
              <a:rPr lang="en-US" sz="3100" dirty="0" smtClean="0"/>
              <a:t/>
            </a:r>
            <a:br>
              <a:rPr lang="en-US" sz="3100" dirty="0" smtClean="0"/>
            </a:br>
            <a:r>
              <a:rPr lang="en-US" sz="3100" dirty="0" err="1" smtClean="0"/>
              <a:t>Malvaceae</a:t>
            </a:r>
            <a:r>
              <a:rPr lang="ar-IQ" sz="3100" dirty="0" smtClean="0"/>
              <a:t/>
            </a:r>
            <a:br>
              <a:rPr lang="ar-IQ" sz="3100" dirty="0" smtClean="0"/>
            </a:br>
            <a:r>
              <a:rPr lang="ar-IQ" sz="3100" dirty="0" smtClean="0"/>
              <a:t>الباميا</a:t>
            </a:r>
            <a:endParaRPr lang="ar-IQ" sz="3100" dirty="0"/>
          </a:p>
        </p:txBody>
      </p:sp>
      <p:sp>
        <p:nvSpPr>
          <p:cNvPr id="3" name="Content Placeholder 2"/>
          <p:cNvSpPr>
            <a:spLocks noGrp="1"/>
          </p:cNvSpPr>
          <p:nvPr>
            <p:ph idx="1"/>
          </p:nvPr>
        </p:nvSpPr>
        <p:spPr/>
        <p:txBody>
          <a:bodyPr>
            <a:normAutofit/>
          </a:bodyPr>
          <a:lstStyle/>
          <a:p>
            <a:pPr marL="0" indent="0" algn="just" rtl="1">
              <a:lnSpc>
                <a:spcPct val="200000"/>
              </a:lnSpc>
              <a:buNone/>
            </a:pPr>
            <a:r>
              <a:rPr lang="ar-IQ" sz="2000" b="1" dirty="0" smtClean="0">
                <a:cs typeface="+mj-cs"/>
              </a:rPr>
              <a:t>- الاسم </a:t>
            </a:r>
            <a:r>
              <a:rPr lang="ar-IQ" sz="2000" b="1" dirty="0">
                <a:cs typeface="+mj-cs"/>
              </a:rPr>
              <a:t>الانكليزي </a:t>
            </a:r>
            <a:r>
              <a:rPr lang="en-US" sz="2000" b="1" dirty="0">
                <a:cs typeface="+mj-cs"/>
              </a:rPr>
              <a:t>Okra or Gumbo  </a:t>
            </a:r>
          </a:p>
          <a:p>
            <a:pPr marL="0" indent="0" algn="just" rtl="1">
              <a:lnSpc>
                <a:spcPct val="200000"/>
              </a:lnSpc>
              <a:buNone/>
            </a:pPr>
            <a:r>
              <a:rPr lang="ar-IQ" sz="2000" b="1" dirty="0" smtClean="0">
                <a:cs typeface="+mj-cs"/>
              </a:rPr>
              <a:t>- الاسم </a:t>
            </a:r>
            <a:r>
              <a:rPr lang="ar-IQ" sz="2000" b="1" dirty="0">
                <a:cs typeface="+mj-cs"/>
              </a:rPr>
              <a:t>العلمي </a:t>
            </a:r>
            <a:r>
              <a:rPr lang="en-US" sz="2000" b="1" i="1" dirty="0" err="1">
                <a:cs typeface="+mj-cs"/>
              </a:rPr>
              <a:t>Abelmoschus</a:t>
            </a:r>
            <a:r>
              <a:rPr lang="en-US" sz="2000" b="1" i="1" dirty="0">
                <a:cs typeface="+mj-cs"/>
              </a:rPr>
              <a:t> </a:t>
            </a:r>
            <a:r>
              <a:rPr lang="en-US" sz="2000" b="1" i="1" dirty="0" err="1">
                <a:cs typeface="+mj-cs"/>
              </a:rPr>
              <a:t>esculentus</a:t>
            </a:r>
            <a:r>
              <a:rPr lang="en-US" sz="2000" b="1" dirty="0">
                <a:cs typeface="+mj-cs"/>
              </a:rPr>
              <a:t> (L.) </a:t>
            </a:r>
            <a:r>
              <a:rPr lang="en-US" sz="2000" b="1" dirty="0" err="1">
                <a:cs typeface="+mj-cs"/>
              </a:rPr>
              <a:t>Moenth</a:t>
            </a:r>
            <a:r>
              <a:rPr lang="en-US" sz="2000" b="1" dirty="0">
                <a:cs typeface="+mj-cs"/>
              </a:rPr>
              <a:t>. or </a:t>
            </a:r>
            <a:r>
              <a:rPr lang="en-US" sz="2000" b="1" i="1" dirty="0">
                <a:cs typeface="+mj-cs"/>
              </a:rPr>
              <a:t>Hibiscus </a:t>
            </a:r>
            <a:r>
              <a:rPr lang="en-US" sz="2000" b="1" i="1" dirty="0" err="1">
                <a:cs typeface="+mj-cs"/>
              </a:rPr>
              <a:t>esculentus</a:t>
            </a:r>
            <a:r>
              <a:rPr lang="en-US" sz="2000" b="1" dirty="0">
                <a:cs typeface="+mj-cs"/>
              </a:rPr>
              <a:t> </a:t>
            </a:r>
            <a:endParaRPr lang="en-US" sz="2000" b="1" dirty="0">
              <a:effectLst/>
              <a:cs typeface="+mj-cs"/>
            </a:endParaRPr>
          </a:p>
        </p:txBody>
      </p:sp>
    </p:spTree>
    <p:extLst>
      <p:ext uri="{BB962C8B-B14F-4D97-AF65-F5344CB8AC3E}">
        <p14:creationId xmlns:p14="http://schemas.microsoft.com/office/powerpoint/2010/main" val="10894301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85000" lnSpcReduction="10000"/>
          </a:bodyPr>
          <a:lstStyle/>
          <a:p>
            <a:pPr marL="177800" indent="-177800" algn="just" rtl="1">
              <a:lnSpc>
                <a:spcPct val="170000"/>
              </a:lnSpc>
              <a:buFontTx/>
              <a:buChar char="-"/>
            </a:pPr>
            <a:r>
              <a:rPr lang="ar-IQ" b="1" dirty="0" smtClean="0">
                <a:cs typeface="+mj-cs"/>
              </a:rPr>
              <a:t>تعريف بالمحصول</a:t>
            </a:r>
          </a:p>
          <a:p>
            <a:pPr marL="177800" indent="-177800" algn="just" rtl="1">
              <a:lnSpc>
                <a:spcPct val="170000"/>
              </a:lnSpc>
              <a:buFontTx/>
              <a:buChar char="-"/>
            </a:pPr>
            <a:r>
              <a:rPr lang="ar-IQ" dirty="0">
                <a:cs typeface="+mj-cs"/>
              </a:rPr>
              <a:t> الباميا احد محاصيل الخضر الصيفية المهمة الشائعة والمرغوبة بالعراق, وهي المحصول الاقتصادي الوحيد الذي يعود الى هذه العائلة، </a:t>
            </a:r>
            <a:endParaRPr lang="ar-IQ" dirty="0" smtClean="0">
              <a:cs typeface="+mj-cs"/>
            </a:endParaRPr>
          </a:p>
          <a:p>
            <a:pPr marL="177800" indent="-177800" algn="just" rtl="1">
              <a:lnSpc>
                <a:spcPct val="170000"/>
              </a:lnSpc>
              <a:buFontTx/>
              <a:buChar char="-"/>
            </a:pPr>
            <a:r>
              <a:rPr lang="ar-IQ" dirty="0" smtClean="0">
                <a:cs typeface="+mj-cs"/>
              </a:rPr>
              <a:t>تستعمل </a:t>
            </a:r>
            <a:r>
              <a:rPr lang="ar-IQ" dirty="0">
                <a:cs typeface="+mj-cs"/>
              </a:rPr>
              <a:t>ثمارها الخضراء في الطبخ والتجفيف والتعليب وتحفظ بالتجميد، تستعمل البذور في الخارج كبديل للقهوة اويؤخذ من سيقانها وقرونها الناضجة الياف تستعمل في صناعة الورق</a:t>
            </a:r>
            <a:r>
              <a:rPr lang="ar-IQ" dirty="0" smtClean="0">
                <a:cs typeface="+mj-cs"/>
              </a:rPr>
              <a:t>،</a:t>
            </a:r>
          </a:p>
        </p:txBody>
      </p:sp>
    </p:spTree>
    <p:extLst>
      <p:ext uri="{BB962C8B-B14F-4D97-AF65-F5344CB8AC3E}">
        <p14:creationId xmlns:p14="http://schemas.microsoft.com/office/powerpoint/2010/main" val="24228889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62500" lnSpcReduction="20000"/>
          </a:bodyPr>
          <a:lstStyle/>
          <a:p>
            <a:pPr marL="177800" indent="-177800" algn="just" rtl="1">
              <a:lnSpc>
                <a:spcPct val="170000"/>
              </a:lnSpc>
              <a:buFontTx/>
              <a:buChar char="-"/>
            </a:pPr>
            <a:r>
              <a:rPr lang="ar-IQ" b="1" dirty="0" smtClean="0">
                <a:cs typeface="+mj-cs"/>
              </a:rPr>
              <a:t>تعريف بالمحصول</a:t>
            </a:r>
          </a:p>
          <a:p>
            <a:pPr marL="177800" indent="-177800" algn="just" rtl="1">
              <a:lnSpc>
                <a:spcPct val="170000"/>
              </a:lnSpc>
              <a:buFontTx/>
              <a:buChar char="-"/>
            </a:pPr>
            <a:r>
              <a:rPr lang="ar-IQ" dirty="0" smtClean="0">
                <a:cs typeface="+mj-cs"/>
              </a:rPr>
              <a:t>تحتوي </a:t>
            </a:r>
            <a:r>
              <a:rPr lang="ar-IQ" dirty="0">
                <a:cs typeface="+mj-cs"/>
              </a:rPr>
              <a:t>القرون على كميات قليلة من المواد الصلبة الذائبة الكلية والسكر وكميات متوسطة من البروتين والمواد الصلبة وعليه فهي لاتعد من الخضر ذات القيمة الغذائية العالية، </a:t>
            </a:r>
            <a:endParaRPr lang="ar-IQ" dirty="0" smtClean="0">
              <a:cs typeface="+mj-cs"/>
            </a:endParaRPr>
          </a:p>
          <a:p>
            <a:pPr marL="177800" indent="-177800" algn="just" rtl="1">
              <a:lnSpc>
                <a:spcPct val="170000"/>
              </a:lnSpc>
              <a:buFontTx/>
              <a:buChar char="-"/>
            </a:pPr>
            <a:r>
              <a:rPr lang="ar-IQ" dirty="0" smtClean="0"/>
              <a:t>يحتوي </a:t>
            </a:r>
            <a:r>
              <a:rPr lang="ar-IQ" dirty="0"/>
              <a:t>كل </a:t>
            </a:r>
            <a:r>
              <a:rPr lang="en-US" dirty="0"/>
              <a:t>100</a:t>
            </a:r>
            <a:r>
              <a:rPr lang="ar-IQ" dirty="0"/>
              <a:t> غرام من القرون الطازجة على </a:t>
            </a:r>
            <a:r>
              <a:rPr lang="en-US" dirty="0"/>
              <a:t>86</a:t>
            </a:r>
            <a:r>
              <a:rPr lang="ar-IQ" dirty="0"/>
              <a:t> غم ماء و </a:t>
            </a:r>
            <a:r>
              <a:rPr lang="en-US" dirty="0"/>
              <a:t>2.5</a:t>
            </a:r>
            <a:r>
              <a:rPr lang="ar-IQ" dirty="0"/>
              <a:t> غم بروتين و </a:t>
            </a:r>
            <a:r>
              <a:rPr lang="en-US" dirty="0"/>
              <a:t>0.2</a:t>
            </a:r>
            <a:r>
              <a:rPr lang="ar-IQ" dirty="0"/>
              <a:t> غم دهن و </a:t>
            </a:r>
            <a:r>
              <a:rPr lang="en-US" dirty="0" smtClean="0"/>
              <a:t>0.9</a:t>
            </a:r>
            <a:r>
              <a:rPr lang="ar-IQ" dirty="0" smtClean="0"/>
              <a:t> </a:t>
            </a:r>
            <a:r>
              <a:rPr lang="ar-IQ" dirty="0"/>
              <a:t>غم ألياف و </a:t>
            </a:r>
            <a:r>
              <a:rPr lang="en-US" dirty="0"/>
              <a:t>0.15</a:t>
            </a:r>
            <a:r>
              <a:rPr lang="ar-IQ" dirty="0"/>
              <a:t> غم مغنيسيوم، </a:t>
            </a:r>
            <a:endParaRPr lang="ar-IQ" dirty="0" smtClean="0">
              <a:cs typeface="+mj-cs"/>
            </a:endParaRPr>
          </a:p>
          <a:p>
            <a:pPr marL="177800" indent="-177800" algn="just" rtl="1">
              <a:lnSpc>
                <a:spcPct val="170000"/>
              </a:lnSpc>
              <a:buFontTx/>
              <a:buChar char="-"/>
            </a:pPr>
            <a:r>
              <a:rPr lang="ar-IQ" dirty="0" smtClean="0">
                <a:cs typeface="+mj-cs"/>
              </a:rPr>
              <a:t>وتعد </a:t>
            </a:r>
            <a:r>
              <a:rPr lang="ar-IQ" dirty="0">
                <a:cs typeface="+mj-cs"/>
              </a:rPr>
              <a:t>من الخضر الغنية جدا بالرايبوفلافين (</a:t>
            </a:r>
            <a:r>
              <a:rPr lang="en-US" dirty="0">
                <a:cs typeface="+mj-cs"/>
              </a:rPr>
              <a:t>21</a:t>
            </a:r>
            <a:r>
              <a:rPr lang="ar-IQ" dirty="0">
                <a:cs typeface="+mj-cs"/>
              </a:rPr>
              <a:t>ملغم/ </a:t>
            </a:r>
            <a:r>
              <a:rPr lang="en-US" dirty="0">
                <a:cs typeface="+mj-cs"/>
              </a:rPr>
              <a:t>100</a:t>
            </a:r>
            <a:r>
              <a:rPr lang="ar-IQ" dirty="0">
                <a:cs typeface="+mj-cs"/>
              </a:rPr>
              <a:t>غم) والنياسين (</a:t>
            </a:r>
            <a:r>
              <a:rPr lang="en-US" dirty="0">
                <a:cs typeface="+mj-cs"/>
              </a:rPr>
              <a:t>1</a:t>
            </a:r>
            <a:r>
              <a:rPr lang="ar-IQ" dirty="0">
                <a:cs typeface="+mj-cs"/>
              </a:rPr>
              <a:t>ملغم/ </a:t>
            </a:r>
            <a:r>
              <a:rPr lang="en-US" dirty="0">
                <a:cs typeface="+mj-cs"/>
              </a:rPr>
              <a:t>100</a:t>
            </a:r>
            <a:r>
              <a:rPr lang="ar-IQ" dirty="0">
                <a:cs typeface="+mj-cs"/>
              </a:rPr>
              <a:t>غم) </a:t>
            </a:r>
            <a:r>
              <a:rPr lang="ar-IQ" dirty="0" smtClean="0">
                <a:cs typeface="+mj-cs"/>
              </a:rPr>
              <a:t>وغنية </a:t>
            </a:r>
            <a:r>
              <a:rPr lang="ar-IQ" dirty="0">
                <a:cs typeface="+mj-cs"/>
              </a:rPr>
              <a:t>نسبيا بالكالسيوم (</a:t>
            </a:r>
            <a:r>
              <a:rPr lang="en-US" dirty="0">
                <a:cs typeface="+mj-cs"/>
              </a:rPr>
              <a:t>92</a:t>
            </a:r>
            <a:r>
              <a:rPr lang="ar-IQ" dirty="0">
                <a:cs typeface="+mj-cs"/>
              </a:rPr>
              <a:t>ملغم/ </a:t>
            </a:r>
            <a:r>
              <a:rPr lang="en-US" dirty="0">
                <a:cs typeface="+mj-cs"/>
              </a:rPr>
              <a:t>100</a:t>
            </a:r>
            <a:r>
              <a:rPr lang="ar-IQ" dirty="0">
                <a:cs typeface="+mj-cs"/>
              </a:rPr>
              <a:t>غم) ومتوسطة في محتواها من المواد الكربوهيدراتية (</a:t>
            </a:r>
            <a:r>
              <a:rPr lang="en-US" dirty="0">
                <a:cs typeface="+mj-cs"/>
              </a:rPr>
              <a:t>7.6</a:t>
            </a:r>
            <a:r>
              <a:rPr lang="ar-IQ" dirty="0">
                <a:cs typeface="+mj-cs"/>
              </a:rPr>
              <a:t>%) والفسفور(</a:t>
            </a:r>
            <a:r>
              <a:rPr lang="en-US" dirty="0">
                <a:cs typeface="+mj-cs"/>
              </a:rPr>
              <a:t>51</a:t>
            </a:r>
            <a:r>
              <a:rPr lang="ar-IQ" dirty="0">
                <a:cs typeface="+mj-cs"/>
              </a:rPr>
              <a:t>ملغم/ </a:t>
            </a:r>
            <a:r>
              <a:rPr lang="en-US" dirty="0">
                <a:cs typeface="+mj-cs"/>
              </a:rPr>
              <a:t>100</a:t>
            </a:r>
            <a:r>
              <a:rPr lang="ar-IQ" dirty="0">
                <a:cs typeface="+mj-cs"/>
              </a:rPr>
              <a:t>غم) وفيتامين </a:t>
            </a:r>
            <a:r>
              <a:rPr lang="en-US" dirty="0">
                <a:cs typeface="+mj-cs"/>
              </a:rPr>
              <a:t>A</a:t>
            </a:r>
            <a:r>
              <a:rPr lang="ar-IQ" dirty="0">
                <a:cs typeface="+mj-cs"/>
              </a:rPr>
              <a:t> ( </a:t>
            </a:r>
            <a:r>
              <a:rPr lang="en-US" dirty="0">
                <a:cs typeface="+mj-cs"/>
              </a:rPr>
              <a:t>520</a:t>
            </a:r>
            <a:r>
              <a:rPr lang="ar-IQ" dirty="0">
                <a:cs typeface="+mj-cs"/>
              </a:rPr>
              <a:t>وحدة دولية) وحامض الاسكوربيك (</a:t>
            </a:r>
            <a:r>
              <a:rPr lang="en-US" dirty="0">
                <a:cs typeface="+mj-cs"/>
              </a:rPr>
              <a:t>31</a:t>
            </a:r>
            <a:r>
              <a:rPr lang="ar-IQ" dirty="0">
                <a:cs typeface="+mj-cs"/>
              </a:rPr>
              <a:t>ملغم/ </a:t>
            </a:r>
            <a:r>
              <a:rPr lang="en-US" dirty="0">
                <a:cs typeface="+mj-cs"/>
              </a:rPr>
              <a:t>100</a:t>
            </a:r>
            <a:r>
              <a:rPr lang="ar-IQ" dirty="0">
                <a:cs typeface="+mj-cs"/>
              </a:rPr>
              <a:t>غم) </a:t>
            </a:r>
            <a:endParaRPr lang="ar-IQ" dirty="0" smtClean="0">
              <a:cs typeface="+mj-cs"/>
            </a:endParaRPr>
          </a:p>
        </p:txBody>
      </p:sp>
    </p:spTree>
    <p:extLst>
      <p:ext uri="{BB962C8B-B14F-4D97-AF65-F5344CB8AC3E}">
        <p14:creationId xmlns:p14="http://schemas.microsoft.com/office/powerpoint/2010/main" val="39784510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b="1" dirty="0" smtClean="0">
                <a:cs typeface="+mj-cs"/>
              </a:rPr>
              <a:t>تعريف بالمحصول</a:t>
            </a:r>
          </a:p>
          <a:p>
            <a:pPr marL="177800" indent="-177800" algn="just" rtl="1">
              <a:lnSpc>
                <a:spcPct val="170000"/>
              </a:lnSpc>
              <a:buFontTx/>
              <a:buChar char="-"/>
            </a:pPr>
            <a:r>
              <a:rPr lang="ar-IQ" dirty="0" smtClean="0">
                <a:cs typeface="+mj-cs"/>
              </a:rPr>
              <a:t>الموطن </a:t>
            </a:r>
            <a:r>
              <a:rPr lang="ar-IQ" dirty="0">
                <a:cs typeface="+mj-cs"/>
              </a:rPr>
              <a:t>الاصلي للنبات هو المناطق الحارة من آسيا وافريقيا</a:t>
            </a:r>
            <a:r>
              <a:rPr lang="ar-IQ" dirty="0" smtClean="0">
                <a:cs typeface="+mj-cs"/>
              </a:rPr>
              <a:t>، كما </a:t>
            </a:r>
            <a:r>
              <a:rPr lang="ar-IQ" dirty="0">
                <a:cs typeface="+mj-cs"/>
              </a:rPr>
              <a:t>تستعمل منذ القدم في بلاد الهند والبلاد العربية مثل مصر وجنوب امريكا</a:t>
            </a:r>
            <a:r>
              <a:rPr lang="ar-IQ" dirty="0" smtClean="0">
                <a:cs typeface="+mj-cs"/>
              </a:rPr>
              <a:t>..... يتبع</a:t>
            </a:r>
            <a:endParaRPr lang="ar-IQ" b="1" dirty="0">
              <a:cs typeface="+mj-cs"/>
            </a:endParaRPr>
          </a:p>
        </p:txBody>
      </p:sp>
    </p:spTree>
    <p:extLst>
      <p:ext uri="{BB962C8B-B14F-4D97-AF65-F5344CB8AC3E}">
        <p14:creationId xmlns:p14="http://schemas.microsoft.com/office/powerpoint/2010/main" val="9607336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62500" lnSpcReduction="20000"/>
          </a:bodyPr>
          <a:lstStyle/>
          <a:p>
            <a:pPr marL="177800" indent="-177800" algn="just" rtl="1">
              <a:lnSpc>
                <a:spcPct val="170000"/>
              </a:lnSpc>
              <a:buFontTx/>
              <a:buChar char="-"/>
            </a:pPr>
            <a:r>
              <a:rPr lang="ar-IQ" b="1" dirty="0" smtClean="0">
                <a:cs typeface="+mj-cs"/>
              </a:rPr>
              <a:t>الجو الملائم</a:t>
            </a:r>
          </a:p>
          <a:p>
            <a:pPr marL="177800" indent="-177800" algn="just" rtl="1">
              <a:lnSpc>
                <a:spcPct val="170000"/>
              </a:lnSpc>
              <a:buFontTx/>
              <a:buChar char="-"/>
            </a:pPr>
            <a:r>
              <a:rPr lang="ar-IQ" dirty="0"/>
              <a:t> الباميا محصول صيفي يحتاج الى موسم نمو طويل وتلائم النباتات درجات الحرارة التي تتراوح بين </a:t>
            </a:r>
            <a:r>
              <a:rPr lang="en-US" dirty="0"/>
              <a:t>35 – 30</a:t>
            </a:r>
            <a:r>
              <a:rPr lang="ar-IQ" dirty="0" smtClean="0"/>
              <a:t>م◦ بشرط </a:t>
            </a:r>
            <a:r>
              <a:rPr lang="ar-IQ" dirty="0"/>
              <a:t>ان لاترتفع كثيرا عن هذا الحد لانها تؤدي الى ضعف نمو النباتات وبالتالي قلة المحصول، </a:t>
            </a:r>
            <a:endParaRPr lang="ar-IQ" dirty="0" smtClean="0"/>
          </a:p>
          <a:p>
            <a:pPr marL="177800" indent="-177800" algn="just" rtl="1">
              <a:lnSpc>
                <a:spcPct val="170000"/>
              </a:lnSpc>
              <a:buFontTx/>
              <a:buChar char="-"/>
            </a:pPr>
            <a:r>
              <a:rPr lang="ar-IQ" dirty="0" smtClean="0"/>
              <a:t>كما </a:t>
            </a:r>
            <a:r>
              <a:rPr lang="ar-IQ" dirty="0"/>
              <a:t>تؤدي</a:t>
            </a:r>
            <a:r>
              <a:rPr lang="ar-IQ" dirty="0" smtClean="0"/>
              <a:t> </a:t>
            </a:r>
            <a:r>
              <a:rPr lang="ar-IQ" dirty="0"/>
              <a:t>درجات الحرارة المرتفعة </a:t>
            </a:r>
            <a:r>
              <a:rPr lang="ar-IQ" dirty="0" smtClean="0"/>
              <a:t>الى </a:t>
            </a:r>
            <a:r>
              <a:rPr lang="ar-IQ" dirty="0"/>
              <a:t>تليف القرون </a:t>
            </a:r>
            <a:r>
              <a:rPr lang="ar-IQ" dirty="0" smtClean="0"/>
              <a:t>الناتجة</a:t>
            </a:r>
          </a:p>
          <a:p>
            <a:pPr marL="177800" indent="-177800" algn="just" rtl="1">
              <a:lnSpc>
                <a:spcPct val="170000"/>
              </a:lnSpc>
              <a:buFontTx/>
              <a:buChar char="-"/>
            </a:pPr>
            <a:r>
              <a:rPr lang="ar-IQ" dirty="0" smtClean="0"/>
              <a:t> في حين تسبب </a:t>
            </a:r>
            <a:r>
              <a:rPr lang="ar-IQ" dirty="0"/>
              <a:t>الحرارة المنخفضة </a:t>
            </a:r>
            <a:r>
              <a:rPr lang="ar-IQ" dirty="0" smtClean="0"/>
              <a:t>ضعف </a:t>
            </a:r>
            <a:r>
              <a:rPr lang="ar-IQ" dirty="0"/>
              <a:t>النمو وانتاج قرون غير منتظمة الشكل</a:t>
            </a:r>
            <a:r>
              <a:rPr lang="ar-IQ" dirty="0" smtClean="0"/>
              <a:t>،</a:t>
            </a:r>
          </a:p>
          <a:p>
            <a:pPr marL="177800" indent="-177800" algn="just" rtl="1">
              <a:lnSpc>
                <a:spcPct val="170000"/>
              </a:lnSpc>
              <a:buFontTx/>
              <a:buChar char="-"/>
            </a:pPr>
            <a:r>
              <a:rPr lang="ar-IQ" dirty="0" smtClean="0"/>
              <a:t> </a:t>
            </a:r>
            <a:r>
              <a:rPr lang="ar-IQ" dirty="0"/>
              <a:t>يتأثر النبات بالصقيع وتستجيب الى الماء الا انها بنفس الوقت تتحمل الجفاف لفترة معينة ولاتنمو في المناطق التي يكون فيها موسم النمو قصير وتمتاز بانخفاض درجات الحرارة في الليل، </a:t>
            </a:r>
            <a:endParaRPr lang="ar-IQ" dirty="0" smtClean="0"/>
          </a:p>
          <a:p>
            <a:pPr marL="177800" indent="-177800" algn="just" rtl="1">
              <a:lnSpc>
                <a:spcPct val="170000"/>
              </a:lnSpc>
              <a:buFontTx/>
              <a:buChar char="-"/>
            </a:pPr>
            <a:r>
              <a:rPr lang="ar-IQ" dirty="0" smtClean="0"/>
              <a:t>أنسب </a:t>
            </a:r>
            <a:r>
              <a:rPr lang="ar-IQ" dirty="0"/>
              <a:t>درجة لانبات البذور هي </a:t>
            </a:r>
            <a:r>
              <a:rPr lang="en-US" dirty="0"/>
              <a:t>30</a:t>
            </a:r>
            <a:r>
              <a:rPr lang="ar-IQ" dirty="0"/>
              <a:t>مº ولاتنبت في الدرجات الواطئة التي تقل عن </a:t>
            </a:r>
            <a:r>
              <a:rPr lang="en-US" dirty="0"/>
              <a:t>20</a:t>
            </a:r>
            <a:r>
              <a:rPr lang="ar-IQ" dirty="0"/>
              <a:t>مº</a:t>
            </a:r>
            <a:r>
              <a:rPr lang="ar-IQ" dirty="0" smtClean="0"/>
              <a:t>..... يتبع</a:t>
            </a:r>
            <a:endParaRPr lang="ar-IQ" b="1" dirty="0" smtClean="0">
              <a:cs typeface="+mj-cs"/>
            </a:endParaRPr>
          </a:p>
        </p:txBody>
      </p:sp>
    </p:spTree>
    <p:extLst>
      <p:ext uri="{BB962C8B-B14F-4D97-AF65-F5344CB8AC3E}">
        <p14:creationId xmlns:p14="http://schemas.microsoft.com/office/powerpoint/2010/main" val="95130253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0" indent="0" algn="just" rtl="1">
              <a:lnSpc>
                <a:spcPct val="170000"/>
              </a:lnSpc>
              <a:buFontTx/>
              <a:buChar char="-"/>
              <a:tabLst>
                <a:tab pos="0" algn="l"/>
              </a:tabLst>
            </a:pPr>
            <a:r>
              <a:rPr lang="ar-IQ" sz="2400" b="1" dirty="0" smtClean="0">
                <a:cs typeface="+mj-cs"/>
              </a:rPr>
              <a:t> التربة الملائمة و طريقة الزراعة</a:t>
            </a:r>
          </a:p>
          <a:p>
            <a:pPr marL="177800" indent="-177800" algn="just" rtl="1">
              <a:lnSpc>
                <a:spcPct val="150000"/>
              </a:lnSpc>
              <a:buFontTx/>
              <a:buChar char="-"/>
              <a:tabLst>
                <a:tab pos="0" algn="l"/>
              </a:tabLst>
            </a:pPr>
            <a:r>
              <a:rPr lang="ar-IQ" sz="2400" dirty="0" smtClean="0"/>
              <a:t> </a:t>
            </a:r>
            <a:r>
              <a:rPr lang="ar-IQ" sz="2400" dirty="0" smtClean="0">
                <a:cs typeface="+mj-cs"/>
              </a:rPr>
              <a:t>تنمو الباميا </a:t>
            </a:r>
            <a:r>
              <a:rPr lang="ar-IQ" sz="2400" dirty="0">
                <a:cs typeface="+mj-cs"/>
              </a:rPr>
              <a:t>في انواع عديدة من الترب بشرط ان تكون خصبة وذات مستوى ماء ارضي </a:t>
            </a:r>
            <a:r>
              <a:rPr lang="ar-IQ" sz="2400" dirty="0" smtClean="0">
                <a:cs typeface="+mj-cs"/>
              </a:rPr>
              <a:t>منخفض،</a:t>
            </a:r>
          </a:p>
          <a:p>
            <a:pPr marL="177800" indent="-177800" algn="just" rtl="1">
              <a:lnSpc>
                <a:spcPct val="150000"/>
              </a:lnSpc>
              <a:buFontTx/>
              <a:buChar char="-"/>
              <a:tabLst>
                <a:tab pos="0" algn="l"/>
              </a:tabLst>
            </a:pPr>
            <a:r>
              <a:rPr lang="ar-IQ" sz="2400" dirty="0" smtClean="0">
                <a:cs typeface="+mj-cs"/>
              </a:rPr>
              <a:t> </a:t>
            </a:r>
            <a:r>
              <a:rPr lang="ar-IQ" sz="2400" dirty="0">
                <a:cs typeface="+mj-cs"/>
              </a:rPr>
              <a:t>وافضل الترب لانتاج محصول جيد من الباميا هي المزيجية بنوعيها الرملية والطينية، </a:t>
            </a:r>
            <a:endParaRPr lang="ar-IQ" sz="2400" dirty="0" smtClean="0">
              <a:cs typeface="+mj-cs"/>
            </a:endParaRPr>
          </a:p>
          <a:p>
            <a:pPr marL="177800" indent="-177800" algn="just" rtl="1">
              <a:lnSpc>
                <a:spcPct val="150000"/>
              </a:lnSpc>
              <a:buFontTx/>
              <a:buChar char="-"/>
              <a:tabLst>
                <a:tab pos="0" algn="l"/>
              </a:tabLst>
            </a:pPr>
            <a:r>
              <a:rPr lang="ar-IQ" sz="2400" dirty="0" smtClean="0">
                <a:cs typeface="+mj-cs"/>
              </a:rPr>
              <a:t>وتفضل </a:t>
            </a:r>
            <a:r>
              <a:rPr lang="ar-IQ" sz="2400" dirty="0">
                <a:cs typeface="+mj-cs"/>
              </a:rPr>
              <a:t>الترب الغنية بالمادة العضوية الجيدة </a:t>
            </a:r>
            <a:r>
              <a:rPr lang="ar-IQ" sz="2400" dirty="0" smtClean="0">
                <a:cs typeface="+mj-cs"/>
              </a:rPr>
              <a:t>الصرف</a:t>
            </a:r>
          </a:p>
          <a:p>
            <a:pPr marL="177800" indent="-177800" algn="just" rtl="1">
              <a:lnSpc>
                <a:spcPct val="150000"/>
              </a:lnSpc>
              <a:buFontTx/>
              <a:buChar char="-"/>
              <a:tabLst>
                <a:tab pos="0" algn="l"/>
              </a:tabLst>
            </a:pPr>
            <a:r>
              <a:rPr lang="ar-IQ" sz="2400" dirty="0" smtClean="0">
                <a:cs typeface="+mj-cs"/>
              </a:rPr>
              <a:t> </a:t>
            </a:r>
            <a:r>
              <a:rPr lang="ar-IQ" sz="2400" dirty="0">
                <a:cs typeface="+mj-cs"/>
              </a:rPr>
              <a:t>واحسن درجة حموضة هي </a:t>
            </a:r>
            <a:r>
              <a:rPr lang="en-US" sz="2400" dirty="0">
                <a:cs typeface="+mj-cs"/>
              </a:rPr>
              <a:t>5.5</a:t>
            </a:r>
            <a:r>
              <a:rPr lang="ar-IQ" sz="2400" dirty="0">
                <a:cs typeface="+mj-cs"/>
              </a:rPr>
              <a:t> – </a:t>
            </a:r>
            <a:r>
              <a:rPr lang="en-US" sz="2400" dirty="0">
                <a:cs typeface="+mj-cs"/>
              </a:rPr>
              <a:t>.</a:t>
            </a:r>
            <a:r>
              <a:rPr lang="en-US" sz="2400" dirty="0" smtClean="0">
                <a:cs typeface="+mj-cs"/>
              </a:rPr>
              <a:t>6.5</a:t>
            </a:r>
          </a:p>
          <a:p>
            <a:pPr marL="177800" indent="-177800"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165681491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92500"/>
          </a:bodyPr>
          <a:lstStyle/>
          <a:p>
            <a:pPr marL="177800" indent="-177800" algn="just" rtl="1">
              <a:lnSpc>
                <a:spcPct val="170000"/>
              </a:lnSpc>
              <a:buFontTx/>
              <a:buChar char="-"/>
              <a:tabLst>
                <a:tab pos="0" algn="l"/>
              </a:tabLst>
            </a:pPr>
            <a:r>
              <a:rPr lang="ar-IQ" sz="2400" b="1" dirty="0">
                <a:cs typeface="+mj-cs"/>
              </a:rPr>
              <a:t>التربة الملائمة و طريقة </a:t>
            </a:r>
            <a:r>
              <a:rPr lang="ar-IQ" sz="2400" b="1" dirty="0" smtClean="0">
                <a:cs typeface="+mj-cs"/>
              </a:rPr>
              <a:t>الزراعة</a:t>
            </a:r>
          </a:p>
          <a:p>
            <a:pPr marL="177800" indent="-177800" algn="just" rtl="1">
              <a:lnSpc>
                <a:spcPct val="150000"/>
              </a:lnSpc>
              <a:buFontTx/>
              <a:buChar char="-"/>
              <a:tabLst>
                <a:tab pos="0" algn="l"/>
              </a:tabLst>
            </a:pPr>
            <a:r>
              <a:rPr lang="ar-IQ" sz="2400" dirty="0" smtClean="0">
                <a:cs typeface="+mj-cs"/>
              </a:rPr>
              <a:t> يتم </a:t>
            </a:r>
            <a:r>
              <a:rPr lang="ar-IQ" sz="2400" dirty="0">
                <a:cs typeface="+mj-cs"/>
              </a:rPr>
              <a:t>تحضير الارض من حراثة وتنعيم وتسوية ثم تقسم الى مروز يتراوح عرضها </a:t>
            </a:r>
            <a:r>
              <a:rPr lang="en-US" sz="2400" dirty="0">
                <a:cs typeface="+mj-cs"/>
              </a:rPr>
              <a:t>75</a:t>
            </a:r>
            <a:r>
              <a:rPr lang="ar-IQ" sz="2400" dirty="0">
                <a:cs typeface="+mj-cs"/>
              </a:rPr>
              <a:t> سم الى متر وتروى الارض قبل الزراعة مباشرة ثم تترك لتجف الجفاف المناسب، </a:t>
            </a:r>
            <a:endParaRPr lang="ar-IQ" sz="2400" dirty="0" smtClean="0">
              <a:cs typeface="+mj-cs"/>
            </a:endParaRPr>
          </a:p>
          <a:p>
            <a:pPr marL="177800" indent="-177800" algn="just" rtl="1">
              <a:lnSpc>
                <a:spcPct val="150000"/>
              </a:lnSpc>
              <a:buFontTx/>
              <a:buChar char="-"/>
              <a:tabLst>
                <a:tab pos="0" algn="l"/>
              </a:tabLst>
            </a:pPr>
            <a:r>
              <a:rPr lang="ar-IQ" sz="2400" dirty="0" smtClean="0">
                <a:cs typeface="+mj-cs"/>
              </a:rPr>
              <a:t>تزرع </a:t>
            </a:r>
            <a:r>
              <a:rPr lang="ar-IQ" sz="2400" dirty="0">
                <a:cs typeface="+mj-cs"/>
              </a:rPr>
              <a:t>البذور عند مستوى الماء في الثلث العلوي من المرز وعلى مسافة </a:t>
            </a:r>
            <a:r>
              <a:rPr lang="en-US" sz="2400" dirty="0">
                <a:cs typeface="+mj-cs"/>
              </a:rPr>
              <a:t>35 – 30 </a:t>
            </a:r>
            <a:r>
              <a:rPr lang="ar-IQ" sz="2400" dirty="0">
                <a:cs typeface="+mj-cs"/>
              </a:rPr>
              <a:t> سم للاصناف القصيرة النمو و </a:t>
            </a:r>
            <a:r>
              <a:rPr lang="en-US" sz="2400" dirty="0">
                <a:cs typeface="+mj-cs"/>
              </a:rPr>
              <a:t>40</a:t>
            </a:r>
            <a:r>
              <a:rPr lang="ar-IQ" sz="2400" dirty="0">
                <a:cs typeface="+mj-cs"/>
              </a:rPr>
              <a:t> – </a:t>
            </a:r>
            <a:r>
              <a:rPr lang="en-US" sz="2400" dirty="0">
                <a:cs typeface="+mj-cs"/>
              </a:rPr>
              <a:t>50</a:t>
            </a:r>
            <a:r>
              <a:rPr lang="ar-IQ" sz="2400" dirty="0">
                <a:cs typeface="+mj-cs"/>
              </a:rPr>
              <a:t>سم للاصناف الطويلة </a:t>
            </a:r>
            <a:r>
              <a:rPr lang="ar-IQ" sz="2400" dirty="0" smtClean="0">
                <a:cs typeface="+mj-cs"/>
              </a:rPr>
              <a:t>النمو،</a:t>
            </a:r>
          </a:p>
          <a:p>
            <a:pPr marL="177800" indent="-177800" algn="just" rtl="1">
              <a:lnSpc>
                <a:spcPct val="150000"/>
              </a:lnSpc>
              <a:buFontTx/>
              <a:buChar char="-"/>
              <a:tabLst>
                <a:tab pos="0" algn="l"/>
              </a:tabLst>
            </a:pPr>
            <a:r>
              <a:rPr lang="ar-IQ" sz="2400" dirty="0" smtClean="0">
                <a:cs typeface="+mj-cs"/>
              </a:rPr>
              <a:t> </a:t>
            </a:r>
            <a:r>
              <a:rPr lang="ar-IQ" sz="2400" dirty="0">
                <a:cs typeface="+mj-cs"/>
              </a:rPr>
              <a:t>وتوضع في كل حفرة </a:t>
            </a:r>
            <a:r>
              <a:rPr lang="en-US" sz="2400" dirty="0">
                <a:cs typeface="+mj-cs"/>
              </a:rPr>
              <a:t>3</a:t>
            </a:r>
            <a:r>
              <a:rPr lang="ar-IQ" sz="2400" dirty="0">
                <a:cs typeface="+mj-cs"/>
              </a:rPr>
              <a:t> – </a:t>
            </a:r>
            <a:r>
              <a:rPr lang="en-US" sz="2400" dirty="0">
                <a:cs typeface="+mj-cs"/>
              </a:rPr>
              <a:t>4</a:t>
            </a:r>
            <a:r>
              <a:rPr lang="ar-IQ" sz="2400" dirty="0">
                <a:cs typeface="+mj-cs"/>
              </a:rPr>
              <a:t> بذور، </a:t>
            </a:r>
            <a:endParaRPr lang="ar-IQ" sz="2400" dirty="0" smtClean="0">
              <a:cs typeface="+mj-cs"/>
            </a:endParaRPr>
          </a:p>
          <a:p>
            <a:pPr marL="177800" indent="-177800" algn="just" rtl="1">
              <a:lnSpc>
                <a:spcPct val="150000"/>
              </a:lnSpc>
              <a:buFontTx/>
              <a:buChar char="-"/>
              <a:tabLst>
                <a:tab pos="0" algn="l"/>
              </a:tabLst>
            </a:pPr>
            <a:r>
              <a:rPr lang="ar-IQ" sz="2400" dirty="0" smtClean="0">
                <a:cs typeface="+mj-cs"/>
              </a:rPr>
              <a:t>وتسقى </a:t>
            </a:r>
            <a:r>
              <a:rPr lang="ar-IQ" sz="2400" dirty="0">
                <a:cs typeface="+mj-cs"/>
              </a:rPr>
              <a:t>مباشرة بعد الزراعة</a:t>
            </a:r>
            <a:r>
              <a:rPr lang="ar-IQ" sz="2400" dirty="0" smtClean="0">
                <a:cs typeface="+mj-cs"/>
              </a:rPr>
              <a:t>.................. يتبع</a:t>
            </a:r>
            <a:endParaRPr lang="en-US" sz="2400" dirty="0">
              <a:cs typeface="+mj-cs"/>
            </a:endParaRPr>
          </a:p>
          <a:p>
            <a:pPr marL="177800" indent="-177800" algn="just" rtl="1">
              <a:lnSpc>
                <a:spcPct val="170000"/>
              </a:lnSpc>
              <a:buFontTx/>
              <a:buChar char="-"/>
            </a:pPr>
            <a:endParaRPr lang="ar-IQ" sz="2400" b="1" dirty="0" smtClean="0">
              <a:cs typeface="+mj-cs"/>
            </a:endParaRPr>
          </a:p>
        </p:txBody>
      </p:sp>
    </p:spTree>
    <p:extLst>
      <p:ext uri="{BB962C8B-B14F-4D97-AF65-F5344CB8AC3E}">
        <p14:creationId xmlns:p14="http://schemas.microsoft.com/office/powerpoint/2010/main" val="9735209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tabLst>
                <a:tab pos="0" algn="l"/>
              </a:tabLst>
            </a:pPr>
            <a:r>
              <a:rPr lang="ar-IQ" sz="2400" b="1" dirty="0">
                <a:cs typeface="+mj-cs"/>
              </a:rPr>
              <a:t>كمية التقاوي </a:t>
            </a:r>
            <a:endParaRPr lang="ar-IQ" sz="2400" b="1" dirty="0" smtClean="0">
              <a:cs typeface="+mj-cs"/>
            </a:endParaRPr>
          </a:p>
          <a:p>
            <a:pPr marL="177800" indent="-177800" algn="just" rtl="1">
              <a:lnSpc>
                <a:spcPct val="170000"/>
              </a:lnSpc>
              <a:buFontTx/>
              <a:buChar char="-"/>
              <a:tabLst>
                <a:tab pos="0" algn="l"/>
              </a:tabLst>
            </a:pPr>
            <a:r>
              <a:rPr lang="ar-IQ" sz="2400" dirty="0" smtClean="0">
                <a:cs typeface="+mj-cs"/>
              </a:rPr>
              <a:t>تتكاثر </a:t>
            </a:r>
            <a:r>
              <a:rPr lang="ar-IQ" sz="2400" dirty="0">
                <a:cs typeface="+mj-cs"/>
              </a:rPr>
              <a:t>الباميا بالبذور التي تزرع مباشرة في الحقل وتتراوح كمية التقاوي في العراق</a:t>
            </a:r>
            <a:r>
              <a:rPr lang="en-US" sz="2400" dirty="0">
                <a:cs typeface="+mj-cs"/>
              </a:rPr>
              <a:t>6 – 4  </a:t>
            </a:r>
            <a:r>
              <a:rPr lang="ar-IQ" sz="2400" dirty="0">
                <a:cs typeface="+mj-cs"/>
              </a:rPr>
              <a:t>كغم/ دونم </a:t>
            </a:r>
            <a:endParaRPr lang="ar-IQ" sz="2400" dirty="0" smtClean="0">
              <a:cs typeface="+mj-cs"/>
            </a:endParaRPr>
          </a:p>
          <a:p>
            <a:pPr marL="177800" indent="-177800" algn="just" rtl="1">
              <a:lnSpc>
                <a:spcPct val="150000"/>
              </a:lnSpc>
              <a:buFontTx/>
              <a:buChar char="-"/>
              <a:tabLst>
                <a:tab pos="0" algn="l"/>
              </a:tabLst>
            </a:pPr>
            <a:r>
              <a:rPr lang="ar-IQ" sz="2400" dirty="0" smtClean="0">
                <a:cs typeface="+mj-cs"/>
              </a:rPr>
              <a:t>ويفضل </a:t>
            </a:r>
            <a:r>
              <a:rPr lang="ar-IQ" sz="2400" dirty="0">
                <a:cs typeface="+mj-cs"/>
              </a:rPr>
              <a:t>ان تكون البذور نظيفة وذات نسبة انبات عالية ومطابقة للصنف ومن مصدر موثوق به لضمان الانبات، </a:t>
            </a:r>
            <a:endParaRPr lang="ar-IQ" sz="2400" dirty="0" smtClean="0">
              <a:cs typeface="+mj-cs"/>
            </a:endParaRPr>
          </a:p>
        </p:txBody>
      </p:sp>
    </p:spTree>
    <p:extLst>
      <p:ext uri="{BB962C8B-B14F-4D97-AF65-F5344CB8AC3E}">
        <p14:creationId xmlns:p14="http://schemas.microsoft.com/office/powerpoint/2010/main" val="3706244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tabLst>
                <a:tab pos="0" algn="l"/>
              </a:tabLst>
            </a:pPr>
            <a:r>
              <a:rPr lang="ar-IQ" sz="2400" b="1" dirty="0" smtClean="0">
                <a:cs typeface="+mj-cs"/>
              </a:rPr>
              <a:t>موعد الزراعة</a:t>
            </a:r>
          </a:p>
          <a:p>
            <a:pPr marL="177800" indent="-177800" algn="just" rtl="1">
              <a:lnSpc>
                <a:spcPct val="160000"/>
              </a:lnSpc>
              <a:buFontTx/>
              <a:buChar char="-"/>
              <a:tabLst>
                <a:tab pos="0" algn="l"/>
              </a:tabLst>
            </a:pPr>
            <a:r>
              <a:rPr lang="ar-IQ" sz="2400" dirty="0" smtClean="0">
                <a:cs typeface="+mj-cs"/>
              </a:rPr>
              <a:t>يباشر </a:t>
            </a:r>
            <a:r>
              <a:rPr lang="ar-IQ" sz="2400" dirty="0">
                <a:cs typeface="+mj-cs"/>
              </a:rPr>
              <a:t>بالزراعة في المنطقة الوسطى في اوائل آذار وعند اعتدال الجو تستمر الزراعة حتى حزيران للزراعة المكشوفة</a:t>
            </a:r>
            <a:r>
              <a:rPr lang="ar-IQ" sz="2400" dirty="0" smtClean="0">
                <a:cs typeface="+mj-cs"/>
              </a:rPr>
              <a:t>،</a:t>
            </a:r>
          </a:p>
          <a:p>
            <a:pPr marL="177800" indent="-177800" algn="just" rtl="1">
              <a:lnSpc>
                <a:spcPct val="160000"/>
              </a:lnSpc>
              <a:buFontTx/>
              <a:buChar char="-"/>
              <a:tabLst>
                <a:tab pos="0" algn="l"/>
              </a:tabLst>
            </a:pPr>
            <a:r>
              <a:rPr lang="ar-IQ" sz="2400" dirty="0" smtClean="0">
                <a:cs typeface="+mj-cs"/>
              </a:rPr>
              <a:t> </a:t>
            </a:r>
            <a:r>
              <a:rPr lang="ar-IQ" sz="2400" dirty="0">
                <a:cs typeface="+mj-cs"/>
              </a:rPr>
              <a:t>وتزرع في شهر شباط للزراعة المبكرة المحمية </a:t>
            </a:r>
            <a:endParaRPr lang="ar-IQ" sz="2400" dirty="0" smtClean="0">
              <a:cs typeface="+mj-cs"/>
            </a:endParaRPr>
          </a:p>
          <a:p>
            <a:pPr marL="177800" indent="-177800" algn="just" rtl="1">
              <a:lnSpc>
                <a:spcPct val="160000"/>
              </a:lnSpc>
              <a:buFontTx/>
              <a:buChar char="-"/>
              <a:tabLst>
                <a:tab pos="0" algn="l"/>
              </a:tabLst>
            </a:pPr>
            <a:r>
              <a:rPr lang="ar-IQ" sz="2400" dirty="0" smtClean="0">
                <a:cs typeface="+mj-cs"/>
              </a:rPr>
              <a:t>وللاسراع </a:t>
            </a:r>
            <a:r>
              <a:rPr lang="ar-IQ" sz="2400" dirty="0">
                <a:cs typeface="+mj-cs"/>
              </a:rPr>
              <a:t>من الانبات يفضل نقع البذور بالماء </a:t>
            </a:r>
            <a:r>
              <a:rPr lang="ar-IQ" sz="2400" dirty="0" smtClean="0">
                <a:cs typeface="+mj-cs"/>
              </a:rPr>
              <a:t>لمدة </a:t>
            </a:r>
            <a:r>
              <a:rPr lang="en-US" sz="2400" dirty="0" smtClean="0">
                <a:cs typeface="+mj-cs"/>
              </a:rPr>
              <a:t> 24</a:t>
            </a:r>
            <a:r>
              <a:rPr lang="ar-IQ" sz="2400" dirty="0">
                <a:cs typeface="+mj-cs"/>
              </a:rPr>
              <a:t>ساعة وقبل الزراعة المباشرة </a:t>
            </a:r>
            <a:endParaRPr lang="ar-IQ" sz="2400" dirty="0" smtClean="0">
              <a:cs typeface="+mj-cs"/>
            </a:endParaRPr>
          </a:p>
          <a:p>
            <a:pPr marL="177800" indent="-177800" algn="just" rtl="1">
              <a:lnSpc>
                <a:spcPct val="160000"/>
              </a:lnSpc>
              <a:buFontTx/>
              <a:buChar char="-"/>
              <a:tabLst>
                <a:tab pos="0" algn="l"/>
              </a:tabLst>
            </a:pPr>
            <a:r>
              <a:rPr lang="ar-IQ" sz="2400" dirty="0" smtClean="0">
                <a:cs typeface="+mj-cs"/>
              </a:rPr>
              <a:t>وتزداد </a:t>
            </a:r>
            <a:r>
              <a:rPr lang="ar-IQ" sz="2400" dirty="0">
                <a:cs typeface="+mj-cs"/>
              </a:rPr>
              <a:t>سرعة الانبات بارتفاع درجة الحرارة من </a:t>
            </a:r>
            <a:r>
              <a:rPr lang="en-US" sz="2400" dirty="0">
                <a:cs typeface="+mj-cs"/>
              </a:rPr>
              <a:t>20</a:t>
            </a:r>
            <a:r>
              <a:rPr lang="ar-IQ" sz="2400" dirty="0">
                <a:cs typeface="+mj-cs"/>
              </a:rPr>
              <a:t> – </a:t>
            </a:r>
            <a:r>
              <a:rPr lang="en-US" sz="2400" dirty="0">
                <a:cs typeface="+mj-cs"/>
              </a:rPr>
              <a:t>30</a:t>
            </a:r>
            <a:r>
              <a:rPr lang="ar-IQ" sz="2400" dirty="0" smtClean="0">
                <a:cs typeface="+mj-cs"/>
              </a:rPr>
              <a:t>م◦............... يتبع</a:t>
            </a:r>
            <a:endParaRPr lang="ar-IQ" sz="2400" b="1" dirty="0" smtClean="0">
              <a:cs typeface="+mj-cs"/>
            </a:endParaRPr>
          </a:p>
        </p:txBody>
      </p:sp>
    </p:spTree>
    <p:extLst>
      <p:ext uri="{BB962C8B-B14F-4D97-AF65-F5344CB8AC3E}">
        <p14:creationId xmlns:p14="http://schemas.microsoft.com/office/powerpoint/2010/main" val="26064297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tabLst>
                <a:tab pos="0" algn="l"/>
              </a:tabLst>
            </a:pPr>
            <a:r>
              <a:rPr lang="ar-IQ" sz="2400" b="1" dirty="0" smtClean="0"/>
              <a:t>التسميد</a:t>
            </a:r>
          </a:p>
          <a:p>
            <a:pPr marL="177800" indent="-177800" algn="just" rtl="1">
              <a:lnSpc>
                <a:spcPct val="170000"/>
              </a:lnSpc>
              <a:buFontTx/>
              <a:buChar char="-"/>
              <a:tabLst>
                <a:tab pos="0" algn="l"/>
              </a:tabLst>
            </a:pPr>
            <a:r>
              <a:rPr lang="ar-IQ" sz="2400" dirty="0"/>
              <a:t>الباميا من المحاصيل المجهدة للتربة لذلك يفضل زراعتها في الارض التي زرعت سابقا في محصول غير مجهد او في ارض زرعت بمحاصيل سمدت جيدا </a:t>
            </a:r>
            <a:endParaRPr lang="ar-IQ" sz="2400" dirty="0" smtClean="0"/>
          </a:p>
          <a:p>
            <a:pPr marL="177800" indent="-177800" algn="just" rtl="1">
              <a:lnSpc>
                <a:spcPct val="170000"/>
              </a:lnSpc>
              <a:buFontTx/>
              <a:buChar char="-"/>
              <a:tabLst>
                <a:tab pos="0" algn="l"/>
              </a:tabLst>
            </a:pPr>
            <a:r>
              <a:rPr lang="ar-IQ" sz="2400" dirty="0" smtClean="0"/>
              <a:t>في </a:t>
            </a:r>
            <a:r>
              <a:rPr lang="ar-IQ" sz="2400" dirty="0"/>
              <a:t>هذه الحالة تنمو النباتات في مثل هذه البيئة التي تتوفر فيها كمية اكبر من العناصر الغذائية وبالتالي فان نمو النباتات يكون افضل، </a:t>
            </a:r>
            <a:endParaRPr lang="ar-IQ" sz="2400" dirty="0" smtClean="0"/>
          </a:p>
        </p:txBody>
      </p:sp>
    </p:spTree>
    <p:extLst>
      <p:ext uri="{BB962C8B-B14F-4D97-AF65-F5344CB8AC3E}">
        <p14:creationId xmlns:p14="http://schemas.microsoft.com/office/powerpoint/2010/main" val="7265925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990600"/>
          </a:xfrm>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fontScale="92500" lnSpcReduction="10000"/>
          </a:bodyPr>
          <a:lstStyle/>
          <a:p>
            <a:pPr marL="177800" indent="-177800" algn="just" rtl="1">
              <a:lnSpc>
                <a:spcPct val="150000"/>
              </a:lnSpc>
              <a:buFontTx/>
              <a:buChar char="-"/>
            </a:pPr>
            <a:r>
              <a:rPr lang="ar-IQ" sz="2400" b="1" dirty="0" smtClean="0">
                <a:cs typeface="+mj-cs"/>
              </a:rPr>
              <a:t>تعريف بالمحصول</a:t>
            </a:r>
          </a:p>
          <a:p>
            <a:pPr marL="177800" indent="-177800" algn="just" rtl="1">
              <a:lnSpc>
                <a:spcPct val="160000"/>
              </a:lnSpc>
              <a:buFontTx/>
              <a:buChar char="-"/>
            </a:pPr>
            <a:r>
              <a:rPr lang="ar-IQ" sz="2400" dirty="0" smtClean="0">
                <a:cs typeface="+mj-cs"/>
              </a:rPr>
              <a:t>الفاصوليا </a:t>
            </a:r>
            <a:r>
              <a:rPr lang="ar-IQ" sz="2400" dirty="0">
                <a:cs typeface="+mj-cs"/>
              </a:rPr>
              <a:t>ذات قيمة اقتصادية وغذائية عالية تزرع كخضر لاجل القرون الخضراء وتدعى </a:t>
            </a:r>
            <a:r>
              <a:rPr lang="en-US" sz="2400" dirty="0">
                <a:cs typeface="+mj-cs"/>
              </a:rPr>
              <a:t>snap bean </a:t>
            </a:r>
            <a:r>
              <a:rPr lang="ar-IQ" sz="2400" dirty="0">
                <a:cs typeface="+mj-cs"/>
              </a:rPr>
              <a:t> </a:t>
            </a:r>
            <a:endParaRPr lang="ar-IQ" sz="2400" dirty="0" smtClean="0">
              <a:cs typeface="+mj-cs"/>
            </a:endParaRPr>
          </a:p>
          <a:p>
            <a:pPr marL="177800" indent="-177800" algn="just" rtl="1">
              <a:lnSpc>
                <a:spcPct val="160000"/>
              </a:lnSpc>
              <a:buFontTx/>
              <a:buChar char="-"/>
            </a:pPr>
            <a:r>
              <a:rPr lang="ar-IQ" sz="2400" dirty="0" smtClean="0">
                <a:cs typeface="+mj-cs"/>
              </a:rPr>
              <a:t>اوتزرع </a:t>
            </a:r>
            <a:r>
              <a:rPr lang="ar-IQ" sz="2400" dirty="0">
                <a:cs typeface="+mj-cs"/>
              </a:rPr>
              <a:t>من اجل البذور الجافة </a:t>
            </a:r>
            <a:r>
              <a:rPr lang="en-US" sz="2400" dirty="0">
                <a:cs typeface="+mj-cs"/>
              </a:rPr>
              <a:t>dry bean</a:t>
            </a:r>
            <a:r>
              <a:rPr lang="ar-IQ" sz="2400" dirty="0">
                <a:cs typeface="+mj-cs"/>
              </a:rPr>
              <a:t> وعند زراعتها بمساحات كبيرة يكون المحصول </a:t>
            </a:r>
            <a:r>
              <a:rPr lang="ar-IQ" sz="2400" dirty="0" smtClean="0">
                <a:cs typeface="+mj-cs"/>
              </a:rPr>
              <a:t>حقلي،</a:t>
            </a:r>
          </a:p>
          <a:p>
            <a:pPr marL="177800" indent="-177800" algn="just" rtl="1">
              <a:lnSpc>
                <a:spcPct val="160000"/>
              </a:lnSpc>
              <a:buFontTx/>
              <a:buChar char="-"/>
            </a:pPr>
            <a:r>
              <a:rPr lang="ar-IQ" sz="2400" dirty="0" smtClean="0">
                <a:cs typeface="+mj-cs"/>
              </a:rPr>
              <a:t>كما </a:t>
            </a:r>
            <a:r>
              <a:rPr lang="ar-IQ" sz="2400" dirty="0">
                <a:cs typeface="+mj-cs"/>
              </a:rPr>
              <a:t>يمكن استهلاك البذور الخضراء بعد ازالة القرون وتدعى </a:t>
            </a:r>
            <a:r>
              <a:rPr lang="en-US" sz="2400" dirty="0">
                <a:cs typeface="+mj-cs"/>
              </a:rPr>
              <a:t>green shell bean</a:t>
            </a:r>
            <a:r>
              <a:rPr lang="ar-IQ" sz="2400" dirty="0">
                <a:cs typeface="+mj-cs"/>
              </a:rPr>
              <a:t>، </a:t>
            </a:r>
            <a:endParaRPr lang="ar-IQ" sz="2400" dirty="0" smtClean="0">
              <a:cs typeface="+mj-cs"/>
            </a:endParaRPr>
          </a:p>
          <a:p>
            <a:pPr marL="177800" indent="-177800" algn="just" rtl="1">
              <a:lnSpc>
                <a:spcPct val="160000"/>
              </a:lnSpc>
              <a:buFontTx/>
              <a:buChar char="-"/>
            </a:pPr>
            <a:r>
              <a:rPr lang="ar-IQ" sz="2400" dirty="0" smtClean="0">
                <a:cs typeface="+mj-cs"/>
              </a:rPr>
              <a:t>وتؤكل </a:t>
            </a:r>
            <a:r>
              <a:rPr lang="ar-IQ" sz="2400" dirty="0">
                <a:cs typeface="+mj-cs"/>
              </a:rPr>
              <a:t>مطبوخة وتحفظ بالتعليب اوالتجميد، </a:t>
            </a:r>
            <a:endParaRPr lang="ar-IQ" sz="2400" dirty="0" smtClean="0">
              <a:cs typeface="+mj-cs"/>
            </a:endParaRPr>
          </a:p>
          <a:p>
            <a:pPr marL="177800" indent="-177800" algn="just" rtl="1">
              <a:lnSpc>
                <a:spcPct val="160000"/>
              </a:lnSpc>
              <a:buFontTx/>
              <a:buChar char="-"/>
            </a:pPr>
            <a:r>
              <a:rPr lang="ar-IQ" sz="2400" dirty="0" smtClean="0">
                <a:cs typeface="+mj-cs"/>
              </a:rPr>
              <a:t>وهي </a:t>
            </a:r>
            <a:r>
              <a:rPr lang="ar-IQ" sz="2400" dirty="0">
                <a:cs typeface="+mj-cs"/>
              </a:rPr>
              <a:t>من المحاصيل التي تحسن خواص التربة الطبيعية والكيمياوية </a:t>
            </a:r>
            <a:r>
              <a:rPr lang="ar-IQ" sz="2400" dirty="0" smtClean="0">
                <a:cs typeface="+mj-cs"/>
              </a:rPr>
              <a:t>والحيوية،</a:t>
            </a:r>
          </a:p>
          <a:p>
            <a:pPr marL="0" indent="0" algn="just" rtl="1">
              <a:lnSpc>
                <a:spcPct val="160000"/>
              </a:lnSpc>
              <a:buNone/>
            </a:pPr>
            <a:r>
              <a:rPr lang="ar-IQ" sz="2400" dirty="0" smtClean="0">
                <a:cs typeface="+mj-cs"/>
              </a:rPr>
              <a:t> </a:t>
            </a:r>
            <a:endParaRPr lang="en-US" sz="2400" dirty="0">
              <a:cs typeface="+mj-cs"/>
            </a:endParaRPr>
          </a:p>
        </p:txBody>
      </p:sp>
    </p:spTree>
    <p:extLst>
      <p:ext uri="{BB962C8B-B14F-4D97-AF65-F5344CB8AC3E}">
        <p14:creationId xmlns:p14="http://schemas.microsoft.com/office/powerpoint/2010/main" val="17806286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70000"/>
              </a:lnSpc>
              <a:buFontTx/>
              <a:buChar char="-"/>
              <a:tabLst>
                <a:tab pos="0" algn="l"/>
              </a:tabLst>
            </a:pPr>
            <a:r>
              <a:rPr lang="ar-IQ" sz="2400" b="1" dirty="0" smtClean="0"/>
              <a:t>التسميد</a:t>
            </a:r>
          </a:p>
          <a:p>
            <a:pPr marL="177800" indent="-177800" algn="just" rtl="1">
              <a:lnSpc>
                <a:spcPct val="170000"/>
              </a:lnSpc>
              <a:buFontTx/>
              <a:buChar char="-"/>
              <a:tabLst>
                <a:tab pos="0" algn="l"/>
              </a:tabLst>
            </a:pPr>
            <a:r>
              <a:rPr lang="ar-IQ" sz="2400" dirty="0" smtClean="0"/>
              <a:t>في </a:t>
            </a:r>
            <a:r>
              <a:rPr lang="ar-IQ" sz="2400" dirty="0"/>
              <a:t>العراق تحتاج نباتات الباميا </a:t>
            </a:r>
            <a:r>
              <a:rPr lang="ar-IQ" sz="2400" dirty="0" smtClean="0"/>
              <a:t>الى </a:t>
            </a:r>
            <a:r>
              <a:rPr lang="en-US" sz="2400" dirty="0" smtClean="0"/>
              <a:t> 100</a:t>
            </a:r>
            <a:r>
              <a:rPr lang="ar-IQ" sz="2400" dirty="0"/>
              <a:t>كغم كبريتات الامونيوم </a:t>
            </a:r>
            <a:r>
              <a:rPr lang="ar-IQ" sz="2400" dirty="0" smtClean="0"/>
              <a:t>و </a:t>
            </a:r>
            <a:r>
              <a:rPr lang="en-US" sz="2400" dirty="0"/>
              <a:t>120</a:t>
            </a:r>
            <a:r>
              <a:rPr lang="ar-IQ" sz="2400" dirty="0"/>
              <a:t>كغم سوبرفوسفات الكالسيوم </a:t>
            </a:r>
            <a:endParaRPr lang="ar-IQ" sz="2400" dirty="0" smtClean="0"/>
          </a:p>
          <a:p>
            <a:pPr marL="177800" indent="-177800" algn="just" rtl="1">
              <a:lnSpc>
                <a:spcPct val="170000"/>
              </a:lnSpc>
              <a:buFontTx/>
              <a:buChar char="-"/>
              <a:tabLst>
                <a:tab pos="0" algn="l"/>
              </a:tabLst>
            </a:pPr>
            <a:r>
              <a:rPr lang="ar-IQ" sz="2400" dirty="0" smtClean="0"/>
              <a:t>تضاف </a:t>
            </a:r>
            <a:r>
              <a:rPr lang="ar-IQ" sz="2400" dirty="0"/>
              <a:t>على دفعتين الاولى بعد حوالي </a:t>
            </a:r>
            <a:r>
              <a:rPr lang="en-US" sz="2400" dirty="0"/>
              <a:t>3</a:t>
            </a:r>
            <a:r>
              <a:rPr lang="ar-IQ" sz="2400" dirty="0"/>
              <a:t> – </a:t>
            </a:r>
            <a:r>
              <a:rPr lang="en-US" sz="2400" dirty="0"/>
              <a:t>4</a:t>
            </a:r>
            <a:r>
              <a:rPr lang="ar-IQ" sz="2400" dirty="0"/>
              <a:t> أسابيع من الزراعة </a:t>
            </a:r>
            <a:endParaRPr lang="ar-IQ" sz="2400" dirty="0" smtClean="0"/>
          </a:p>
          <a:p>
            <a:pPr marL="177800" indent="-177800" algn="just" rtl="1">
              <a:lnSpc>
                <a:spcPct val="170000"/>
              </a:lnSpc>
              <a:buFontTx/>
              <a:buChar char="-"/>
              <a:tabLst>
                <a:tab pos="0" algn="l"/>
              </a:tabLst>
            </a:pPr>
            <a:r>
              <a:rPr lang="ar-IQ" sz="2400" dirty="0" smtClean="0"/>
              <a:t>والثانية </a:t>
            </a:r>
            <a:r>
              <a:rPr lang="ar-IQ" sz="2400" dirty="0"/>
              <a:t>عند ابتداء التزهير </a:t>
            </a:r>
            <a:endParaRPr lang="ar-IQ" sz="2400" dirty="0" smtClean="0"/>
          </a:p>
          <a:p>
            <a:pPr marL="177800" indent="-177800" algn="just" rtl="1">
              <a:lnSpc>
                <a:spcPct val="170000"/>
              </a:lnSpc>
              <a:buFontTx/>
              <a:buChar char="-"/>
              <a:tabLst>
                <a:tab pos="0" algn="l"/>
              </a:tabLst>
            </a:pPr>
            <a:r>
              <a:rPr lang="ar-IQ" sz="2400" dirty="0" smtClean="0"/>
              <a:t>واذا </a:t>
            </a:r>
            <a:r>
              <a:rPr lang="ar-IQ" sz="2400" dirty="0"/>
              <a:t>توفرت </a:t>
            </a:r>
            <a:r>
              <a:rPr lang="ar-IQ" sz="2400" dirty="0" smtClean="0"/>
              <a:t>الاسمدة </a:t>
            </a:r>
            <a:r>
              <a:rPr lang="ar-IQ" sz="2400" dirty="0"/>
              <a:t>الحيوانية يفضل اضافتها قبل الزراعة مع تحضير </a:t>
            </a:r>
            <a:r>
              <a:rPr lang="ar-IQ" sz="2400" dirty="0" smtClean="0"/>
              <a:t>الارض</a:t>
            </a:r>
          </a:p>
          <a:p>
            <a:pPr marL="177800" indent="-177800" algn="just" rtl="1">
              <a:lnSpc>
                <a:spcPct val="170000"/>
              </a:lnSpc>
              <a:buFontTx/>
              <a:buChar char="-"/>
              <a:tabLst>
                <a:tab pos="0" algn="l"/>
              </a:tabLst>
            </a:pPr>
            <a:r>
              <a:rPr lang="ar-IQ" sz="2400" dirty="0" smtClean="0"/>
              <a:t>وعند </a:t>
            </a:r>
            <a:r>
              <a:rPr lang="ar-IQ" sz="2400" dirty="0"/>
              <a:t>توفر كمية كافية من العناصر الغذائية للنبات فأن ذلك يؤدي الى اطالة موسم النمو وبالتالي زيادة في حاصل النباتات خاصة اذا كانت نامية بشكل جيد</a:t>
            </a:r>
            <a:r>
              <a:rPr lang="ar-IQ" sz="2400" dirty="0" smtClean="0"/>
              <a:t>....... يتبع</a:t>
            </a:r>
            <a:endParaRPr lang="ar-IQ" sz="2400" b="1" dirty="0" smtClean="0">
              <a:cs typeface="+mj-cs"/>
            </a:endParaRPr>
          </a:p>
        </p:txBody>
      </p:sp>
    </p:spTree>
    <p:extLst>
      <p:ext uri="{BB962C8B-B14F-4D97-AF65-F5344CB8AC3E}">
        <p14:creationId xmlns:p14="http://schemas.microsoft.com/office/powerpoint/2010/main" val="41189252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85000" lnSpcReduction="20000"/>
          </a:bodyPr>
          <a:lstStyle/>
          <a:p>
            <a:pPr marL="177800" indent="-177800" algn="just" rtl="1">
              <a:lnSpc>
                <a:spcPct val="170000"/>
              </a:lnSpc>
              <a:buFontTx/>
              <a:buChar char="-"/>
              <a:tabLst>
                <a:tab pos="0" algn="l"/>
              </a:tabLst>
            </a:pPr>
            <a:r>
              <a:rPr lang="ar-IQ" sz="2400" b="1" dirty="0" smtClean="0"/>
              <a:t>الري</a:t>
            </a:r>
          </a:p>
          <a:p>
            <a:pPr marL="177800" indent="-177800" algn="just" rtl="1">
              <a:lnSpc>
                <a:spcPct val="160000"/>
              </a:lnSpc>
              <a:buFontTx/>
              <a:buChar char="-"/>
              <a:tabLst>
                <a:tab pos="0" algn="l"/>
              </a:tabLst>
            </a:pPr>
            <a:r>
              <a:rPr lang="ar-IQ" sz="2400" dirty="0">
                <a:cs typeface="+mj-cs"/>
              </a:rPr>
              <a:t>تختلف فترات الري اعتمادا على الظروف الجوية في المنطقة ونوع </a:t>
            </a:r>
            <a:r>
              <a:rPr lang="ar-IQ" sz="2400" dirty="0" smtClean="0">
                <a:cs typeface="+mj-cs"/>
              </a:rPr>
              <a:t>التربة</a:t>
            </a:r>
          </a:p>
          <a:p>
            <a:pPr marL="177800" indent="-177800" algn="just" rtl="1">
              <a:lnSpc>
                <a:spcPct val="160000"/>
              </a:lnSpc>
              <a:buFontTx/>
              <a:buChar char="-"/>
              <a:tabLst>
                <a:tab pos="0" algn="l"/>
              </a:tabLst>
            </a:pPr>
            <a:r>
              <a:rPr lang="ar-IQ" sz="2400" dirty="0" smtClean="0">
                <a:cs typeface="+mj-cs"/>
              </a:rPr>
              <a:t> </a:t>
            </a:r>
            <a:r>
              <a:rPr lang="ar-IQ" sz="2400" dirty="0">
                <a:cs typeface="+mj-cs"/>
              </a:rPr>
              <a:t>وتتحمل الباميا الجفاف قليلا لان من طبيعتها تكوين مجموع جذري قوي ومتعمق ومعمر داخل التربة لذلك فان النباتات تتحمل فترات ري اطول من بقية المحاصيل, </a:t>
            </a:r>
          </a:p>
          <a:p>
            <a:pPr marL="177800" indent="-177800" algn="just" rtl="1">
              <a:lnSpc>
                <a:spcPct val="160000"/>
              </a:lnSpc>
              <a:buFontTx/>
              <a:buChar char="-"/>
              <a:tabLst>
                <a:tab pos="0" algn="l"/>
              </a:tabLst>
            </a:pPr>
            <a:r>
              <a:rPr lang="ar-IQ" sz="2400" dirty="0" smtClean="0">
                <a:cs typeface="+mj-cs"/>
              </a:rPr>
              <a:t>كما يستجيب </a:t>
            </a:r>
            <a:r>
              <a:rPr lang="ar-IQ" sz="2400" dirty="0">
                <a:cs typeface="+mj-cs"/>
              </a:rPr>
              <a:t>النبات للماء ويكون النمو جيد وبالتالي زيادة الحاصل، </a:t>
            </a:r>
            <a:endParaRPr lang="ar-IQ" sz="2400" dirty="0" smtClean="0">
              <a:cs typeface="+mj-cs"/>
            </a:endParaRPr>
          </a:p>
          <a:p>
            <a:pPr marL="177800" indent="-177800" algn="just" rtl="1">
              <a:lnSpc>
                <a:spcPct val="160000"/>
              </a:lnSpc>
              <a:buFontTx/>
              <a:buChar char="-"/>
              <a:tabLst>
                <a:tab pos="0" algn="l"/>
              </a:tabLst>
            </a:pPr>
            <a:r>
              <a:rPr lang="ar-IQ" sz="2400" dirty="0" smtClean="0">
                <a:cs typeface="+mj-cs"/>
              </a:rPr>
              <a:t>تترك </a:t>
            </a:r>
            <a:r>
              <a:rPr lang="ar-IQ" sz="2400" dirty="0">
                <a:cs typeface="+mj-cs"/>
              </a:rPr>
              <a:t>الارض بعد رية الزراعة  لمدة </a:t>
            </a:r>
            <a:r>
              <a:rPr lang="en-US" sz="2400" dirty="0">
                <a:cs typeface="+mj-cs"/>
              </a:rPr>
              <a:t>2</a:t>
            </a:r>
            <a:r>
              <a:rPr lang="ar-IQ" sz="2400" dirty="0">
                <a:cs typeface="+mj-cs"/>
              </a:rPr>
              <a:t> – </a:t>
            </a:r>
            <a:r>
              <a:rPr lang="en-US" sz="2400" dirty="0">
                <a:cs typeface="+mj-cs"/>
              </a:rPr>
              <a:t>3</a:t>
            </a:r>
            <a:r>
              <a:rPr lang="ar-IQ" sz="2400" dirty="0">
                <a:cs typeface="+mj-cs"/>
              </a:rPr>
              <a:t> أسابيع ثم تعطى الرية الاولى ثم تروى كل </a:t>
            </a:r>
            <a:r>
              <a:rPr lang="en-US" sz="2400" dirty="0">
                <a:cs typeface="+mj-cs"/>
              </a:rPr>
              <a:t>10</a:t>
            </a:r>
            <a:r>
              <a:rPr lang="ar-IQ" sz="2400" dirty="0">
                <a:cs typeface="+mj-cs"/>
              </a:rPr>
              <a:t> – </a:t>
            </a:r>
            <a:r>
              <a:rPr lang="en-US" sz="2400" dirty="0">
                <a:cs typeface="+mj-cs"/>
              </a:rPr>
              <a:t>15</a:t>
            </a:r>
            <a:r>
              <a:rPr lang="ar-IQ" sz="2400" dirty="0">
                <a:cs typeface="+mj-cs"/>
              </a:rPr>
              <a:t> يوما حسب الظروف الجوية </a:t>
            </a:r>
            <a:endParaRPr lang="ar-IQ" sz="2400" dirty="0" smtClean="0">
              <a:cs typeface="+mj-cs"/>
            </a:endParaRPr>
          </a:p>
          <a:p>
            <a:pPr marL="177800" indent="-177800" algn="just" rtl="1">
              <a:lnSpc>
                <a:spcPct val="160000"/>
              </a:lnSpc>
              <a:buFontTx/>
              <a:buChar char="-"/>
              <a:tabLst>
                <a:tab pos="0" algn="l"/>
              </a:tabLst>
            </a:pPr>
            <a:r>
              <a:rPr lang="ar-IQ" sz="2400" dirty="0" smtClean="0">
                <a:cs typeface="+mj-cs"/>
              </a:rPr>
              <a:t>وتكون </a:t>
            </a:r>
            <a:r>
              <a:rPr lang="ar-IQ" sz="2400" dirty="0">
                <a:cs typeface="+mj-cs"/>
              </a:rPr>
              <a:t>الفترة غير ثابتة في نهاية الموسم لان حر الصيف يؤدي الى احتياج النباتات </a:t>
            </a:r>
            <a:r>
              <a:rPr lang="ar-IQ" sz="2400" dirty="0"/>
              <a:t>الى ماء اكثر</a:t>
            </a:r>
            <a:r>
              <a:rPr lang="ar-IQ" sz="2400" dirty="0" smtClean="0"/>
              <a:t>.</a:t>
            </a:r>
          </a:p>
          <a:p>
            <a:pPr marL="177800" indent="-177800" algn="just" rtl="1">
              <a:lnSpc>
                <a:spcPct val="160000"/>
              </a:lnSpc>
              <a:buFontTx/>
              <a:buChar char="-"/>
              <a:tabLst>
                <a:tab pos="0" algn="l"/>
              </a:tabLst>
            </a:pPr>
            <a:r>
              <a:rPr lang="ar-IQ" sz="2400" b="1" dirty="0" smtClean="0"/>
              <a:t>..................... يتبع</a:t>
            </a:r>
          </a:p>
        </p:txBody>
      </p:sp>
    </p:spTree>
    <p:extLst>
      <p:ext uri="{BB962C8B-B14F-4D97-AF65-F5344CB8AC3E}">
        <p14:creationId xmlns:p14="http://schemas.microsoft.com/office/powerpoint/2010/main" val="65451294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85000" lnSpcReduction="20000"/>
          </a:bodyPr>
          <a:lstStyle/>
          <a:p>
            <a:pPr marL="177800" indent="-177800" algn="just" rtl="1">
              <a:buFontTx/>
              <a:buChar char="-"/>
            </a:pPr>
            <a:r>
              <a:rPr lang="ar-IQ" sz="2400" b="1" dirty="0" smtClean="0">
                <a:cs typeface="+mj-cs"/>
              </a:rPr>
              <a:t>التغيرات </a:t>
            </a:r>
            <a:r>
              <a:rPr lang="ar-IQ" sz="2400" b="1" dirty="0">
                <a:cs typeface="+mj-cs"/>
              </a:rPr>
              <a:t>في تركيب قرون الباميا اثناء النضج</a:t>
            </a:r>
            <a:r>
              <a:rPr lang="ar-IQ" sz="2400" dirty="0">
                <a:cs typeface="+mj-cs"/>
              </a:rPr>
              <a:t> </a:t>
            </a:r>
            <a:endParaRPr lang="ar-IQ" sz="2400" dirty="0" smtClean="0">
              <a:cs typeface="+mj-cs"/>
            </a:endParaRPr>
          </a:p>
          <a:p>
            <a:pPr marL="177800" indent="-177800" algn="just" rtl="1">
              <a:lnSpc>
                <a:spcPct val="150000"/>
              </a:lnSpc>
              <a:buFontTx/>
              <a:buChar char="-"/>
            </a:pPr>
            <a:r>
              <a:rPr lang="ar-IQ" sz="2400" dirty="0">
                <a:cs typeface="+mj-cs"/>
              </a:rPr>
              <a:t>تنقص بعض المركبات في القرون مثل النتروجين والمواد الصلبة الكلية الذائبة نقصا كبيرا اثناء </a:t>
            </a:r>
            <a:r>
              <a:rPr lang="ar-IQ" sz="2400" dirty="0" smtClean="0">
                <a:cs typeface="+mj-cs"/>
              </a:rPr>
              <a:t>النضج</a:t>
            </a:r>
          </a:p>
          <a:p>
            <a:pPr marL="177800" indent="-177800" algn="just" rtl="1">
              <a:lnSpc>
                <a:spcPct val="150000"/>
              </a:lnSpc>
              <a:buFontTx/>
              <a:buChar char="-"/>
            </a:pPr>
            <a:r>
              <a:rPr lang="ar-IQ" sz="2400" dirty="0" smtClean="0">
                <a:cs typeface="+mj-cs"/>
              </a:rPr>
              <a:t> </a:t>
            </a:r>
            <a:r>
              <a:rPr lang="ar-IQ" sz="2400" dirty="0">
                <a:cs typeface="+mj-cs"/>
              </a:rPr>
              <a:t>بينما لايحدث تغيراً كبيراً في نسبة البوتاسيوم والفسفور بالقرون اثناء نضجها </a:t>
            </a:r>
            <a:endParaRPr lang="ar-IQ" sz="2400" dirty="0" smtClean="0">
              <a:cs typeface="+mj-cs"/>
            </a:endParaRPr>
          </a:p>
          <a:p>
            <a:pPr marL="177800" indent="-177800" algn="just" rtl="1">
              <a:lnSpc>
                <a:spcPct val="150000"/>
              </a:lnSpc>
              <a:buFontTx/>
              <a:buChar char="-"/>
            </a:pPr>
            <a:r>
              <a:rPr lang="ar-IQ" sz="2400" dirty="0" smtClean="0">
                <a:cs typeface="+mj-cs"/>
              </a:rPr>
              <a:t>كما </a:t>
            </a:r>
            <a:r>
              <a:rPr lang="ar-IQ" sz="2400" dirty="0">
                <a:cs typeface="+mj-cs"/>
              </a:rPr>
              <a:t>وجد ان الصفات الاكلية كانت مرتفعة بعد اربعة ايام من الازهار </a:t>
            </a:r>
            <a:endParaRPr lang="ar-IQ" sz="2400" dirty="0" smtClean="0">
              <a:cs typeface="+mj-cs"/>
            </a:endParaRPr>
          </a:p>
          <a:p>
            <a:pPr marL="177800" indent="-177800" algn="just" rtl="1">
              <a:lnSpc>
                <a:spcPct val="150000"/>
              </a:lnSpc>
              <a:buFontTx/>
              <a:buChar char="-"/>
            </a:pPr>
            <a:r>
              <a:rPr lang="ar-IQ" sz="2400" dirty="0" smtClean="0">
                <a:cs typeface="+mj-cs"/>
              </a:rPr>
              <a:t>ووصلت </a:t>
            </a:r>
            <a:r>
              <a:rPr lang="ar-IQ" sz="2400" dirty="0">
                <a:cs typeface="+mj-cs"/>
              </a:rPr>
              <a:t>القرون الى احسن حالة للاكل بعد ستة أيام من الازهار في درجة حرارة </a:t>
            </a:r>
            <a:r>
              <a:rPr lang="en-US" sz="2400" dirty="0">
                <a:cs typeface="+mj-cs"/>
              </a:rPr>
              <a:t>21 </a:t>
            </a:r>
            <a:r>
              <a:rPr lang="ar-IQ" sz="2400" dirty="0">
                <a:cs typeface="+mj-cs"/>
              </a:rPr>
              <a:t>مº وكان طولها في هذا الطور </a:t>
            </a:r>
            <a:r>
              <a:rPr lang="en-US" sz="2400" dirty="0">
                <a:cs typeface="+mj-cs"/>
              </a:rPr>
              <a:t>6</a:t>
            </a:r>
            <a:r>
              <a:rPr lang="ar-IQ" sz="2400" dirty="0">
                <a:cs typeface="+mj-cs"/>
              </a:rPr>
              <a:t> – </a:t>
            </a:r>
            <a:r>
              <a:rPr lang="en-US" sz="2400" dirty="0">
                <a:cs typeface="+mj-cs"/>
              </a:rPr>
              <a:t>8</a:t>
            </a:r>
            <a:r>
              <a:rPr lang="ar-IQ" sz="2400" dirty="0">
                <a:cs typeface="+mj-cs"/>
              </a:rPr>
              <a:t> سم وذات جودة ونكهة جيدة </a:t>
            </a:r>
            <a:endParaRPr lang="ar-IQ" sz="2400" dirty="0" smtClean="0">
              <a:cs typeface="+mj-cs"/>
            </a:endParaRPr>
          </a:p>
          <a:p>
            <a:pPr marL="177800" indent="-177800" algn="just" rtl="1">
              <a:lnSpc>
                <a:spcPct val="150000"/>
              </a:lnSpc>
              <a:buFontTx/>
              <a:buChar char="-"/>
            </a:pPr>
            <a:r>
              <a:rPr lang="ar-IQ" sz="2400" dirty="0" smtClean="0">
                <a:cs typeface="+mj-cs"/>
              </a:rPr>
              <a:t>ثم </a:t>
            </a:r>
            <a:r>
              <a:rPr lang="ar-IQ" sz="2400" dirty="0">
                <a:cs typeface="+mj-cs"/>
              </a:rPr>
              <a:t>قلت الجودة تدريجيا واصبحت القرون متليفة وغير صالحة للاستعمال بعد </a:t>
            </a:r>
            <a:r>
              <a:rPr lang="en-US" sz="2400" dirty="0">
                <a:cs typeface="+mj-cs"/>
              </a:rPr>
              <a:t>10</a:t>
            </a:r>
            <a:r>
              <a:rPr lang="ar-IQ" sz="2400" dirty="0">
                <a:cs typeface="+mj-cs"/>
              </a:rPr>
              <a:t> – </a:t>
            </a:r>
            <a:r>
              <a:rPr lang="en-US" sz="2400" dirty="0">
                <a:cs typeface="+mj-cs"/>
              </a:rPr>
              <a:t>12</a:t>
            </a:r>
            <a:r>
              <a:rPr lang="ar-IQ" sz="2400" dirty="0">
                <a:cs typeface="+mj-cs"/>
              </a:rPr>
              <a:t> يوما من تفتح الازهار </a:t>
            </a:r>
            <a:endParaRPr lang="ar-IQ" sz="2400" dirty="0" smtClean="0">
              <a:cs typeface="+mj-cs"/>
            </a:endParaRPr>
          </a:p>
          <a:p>
            <a:pPr marL="177800" indent="-177800" algn="just" rtl="1">
              <a:lnSpc>
                <a:spcPct val="150000"/>
              </a:lnSpc>
              <a:buFontTx/>
              <a:buChar char="-"/>
            </a:pPr>
            <a:r>
              <a:rPr lang="ar-IQ" sz="2400" dirty="0" smtClean="0">
                <a:cs typeface="+mj-cs"/>
              </a:rPr>
              <a:t>ووجد </a:t>
            </a:r>
            <a:r>
              <a:rPr lang="ar-IQ" sz="2400" dirty="0">
                <a:cs typeface="+mj-cs"/>
              </a:rPr>
              <a:t>ان سرعة التغير تتاثر كثيرا بدرجة الحرارة السائدة والصنف</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42675350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177800" indent="-177800" algn="just" rtl="1">
              <a:buFontTx/>
              <a:buChar char="-"/>
            </a:pPr>
            <a:r>
              <a:rPr lang="ar-IQ" sz="2400" b="1" dirty="0" smtClean="0">
                <a:cs typeface="+mj-cs"/>
              </a:rPr>
              <a:t>النضج </a:t>
            </a:r>
            <a:r>
              <a:rPr lang="ar-IQ" sz="2400" b="1" dirty="0">
                <a:cs typeface="+mj-cs"/>
              </a:rPr>
              <a:t>وجمع الحاصل </a:t>
            </a:r>
            <a:r>
              <a:rPr lang="ar-IQ" sz="2400" b="1" dirty="0" smtClean="0">
                <a:cs typeface="+mj-cs"/>
              </a:rPr>
              <a:t>والتخزين</a:t>
            </a:r>
          </a:p>
          <a:p>
            <a:pPr marL="177800" indent="-177800" algn="just" rtl="1">
              <a:lnSpc>
                <a:spcPct val="150000"/>
              </a:lnSpc>
              <a:buFontTx/>
              <a:buChar char="-"/>
            </a:pPr>
            <a:r>
              <a:rPr lang="ar-IQ" sz="2400" dirty="0">
                <a:cs typeface="+mj-cs"/>
              </a:rPr>
              <a:t>ينضج محصول الباميا </a:t>
            </a:r>
            <a:r>
              <a:rPr lang="en-US" sz="2400" dirty="0" smtClean="0">
                <a:cs typeface="+mj-cs"/>
              </a:rPr>
              <a:t>2.5 </a:t>
            </a:r>
            <a:r>
              <a:rPr lang="en-US" sz="2400" dirty="0">
                <a:cs typeface="+mj-cs"/>
              </a:rPr>
              <a:t>– 1.5</a:t>
            </a:r>
            <a:r>
              <a:rPr lang="ar-IQ" sz="2400" dirty="0">
                <a:cs typeface="+mj-cs"/>
              </a:rPr>
              <a:t>شهر من الزراعة</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يبدا موعد الجني في العراق من مايس الى تشرين الثاني, </a:t>
            </a:r>
            <a:endParaRPr lang="ar-IQ" sz="2400" dirty="0" smtClean="0">
              <a:cs typeface="+mj-cs"/>
            </a:endParaRPr>
          </a:p>
          <a:p>
            <a:pPr marL="177800" indent="-177800" algn="just" rtl="1">
              <a:lnSpc>
                <a:spcPct val="150000"/>
              </a:lnSpc>
              <a:buFontTx/>
              <a:buChar char="-"/>
            </a:pPr>
            <a:r>
              <a:rPr lang="ar-IQ" sz="2400" dirty="0" smtClean="0">
                <a:cs typeface="+mj-cs"/>
              </a:rPr>
              <a:t>وتتم </a:t>
            </a:r>
            <a:r>
              <a:rPr lang="ar-IQ" sz="2400" dirty="0">
                <a:cs typeface="+mj-cs"/>
              </a:rPr>
              <a:t>عملية جني القرون بعد ستة أيام من بدء التزهير وتكون الفترة اطول حسب ذوق المستهلك</a:t>
            </a:r>
            <a:r>
              <a:rPr lang="ar-IQ" sz="2400" dirty="0" smtClean="0">
                <a:cs typeface="+mj-cs"/>
              </a:rPr>
              <a:t>،</a:t>
            </a:r>
          </a:p>
          <a:p>
            <a:pPr marL="177800" indent="-177800" algn="just" rtl="1">
              <a:lnSpc>
                <a:spcPct val="150000"/>
              </a:lnSpc>
              <a:buFontTx/>
              <a:buChar char="-"/>
            </a:pPr>
            <a:r>
              <a:rPr lang="ar-IQ" sz="2400" dirty="0" smtClean="0">
                <a:cs typeface="+mj-cs"/>
              </a:rPr>
              <a:t> </a:t>
            </a:r>
            <a:r>
              <a:rPr lang="ar-IQ" sz="2400" dirty="0">
                <a:cs typeface="+mj-cs"/>
              </a:rPr>
              <a:t>تتم عملية الجني على فترات متقاربة وباستمرار ويتم جمع الحاصل </a:t>
            </a:r>
            <a:r>
              <a:rPr lang="en-US" sz="2400" dirty="0">
                <a:cs typeface="+mj-cs"/>
              </a:rPr>
              <a:t>2</a:t>
            </a:r>
            <a:r>
              <a:rPr lang="ar-IQ" sz="2400" dirty="0">
                <a:cs typeface="+mj-cs"/>
              </a:rPr>
              <a:t> – </a:t>
            </a:r>
            <a:r>
              <a:rPr lang="en-US" sz="2400" dirty="0">
                <a:cs typeface="+mj-cs"/>
              </a:rPr>
              <a:t>3</a:t>
            </a:r>
            <a:r>
              <a:rPr lang="ar-IQ" sz="2400" dirty="0">
                <a:cs typeface="+mj-cs"/>
              </a:rPr>
              <a:t> مرات بالاسبوع، </a:t>
            </a:r>
            <a:endParaRPr lang="ar-IQ" sz="2400" dirty="0" smtClean="0">
              <a:cs typeface="+mj-cs"/>
            </a:endParaRPr>
          </a:p>
          <a:p>
            <a:pPr marL="0" indent="0" algn="just" rtl="1">
              <a:buNone/>
            </a:pPr>
            <a:r>
              <a:rPr lang="ar-IQ" sz="2400" b="1" dirty="0" smtClean="0">
                <a:cs typeface="+mj-cs"/>
              </a:rPr>
              <a:t> </a:t>
            </a:r>
            <a:endParaRPr lang="en-US" sz="2400" dirty="0">
              <a:cs typeface="+mj-cs"/>
            </a:endParaRPr>
          </a:p>
        </p:txBody>
      </p:sp>
    </p:spTree>
    <p:extLst>
      <p:ext uri="{BB962C8B-B14F-4D97-AF65-F5344CB8AC3E}">
        <p14:creationId xmlns:p14="http://schemas.microsoft.com/office/powerpoint/2010/main" val="33384008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lnSpcReduction="10000"/>
          </a:bodyPr>
          <a:lstStyle/>
          <a:p>
            <a:pPr marL="177800" indent="-177800" algn="just" rtl="1">
              <a:buFontTx/>
              <a:buChar char="-"/>
            </a:pPr>
            <a:r>
              <a:rPr lang="ar-IQ" sz="2400" b="1" dirty="0" smtClean="0">
                <a:cs typeface="+mj-cs"/>
              </a:rPr>
              <a:t>النضج </a:t>
            </a:r>
            <a:r>
              <a:rPr lang="ar-IQ" sz="2400" b="1" dirty="0">
                <a:cs typeface="+mj-cs"/>
              </a:rPr>
              <a:t>وجمع الحاصل </a:t>
            </a:r>
            <a:r>
              <a:rPr lang="ar-IQ" sz="2400" b="1" dirty="0" smtClean="0">
                <a:cs typeface="+mj-cs"/>
              </a:rPr>
              <a:t>والتخزين</a:t>
            </a:r>
          </a:p>
          <a:p>
            <a:pPr marL="177800" indent="-177800" algn="just" rtl="1">
              <a:lnSpc>
                <a:spcPct val="160000"/>
              </a:lnSpc>
              <a:buFontTx/>
              <a:buChar char="-"/>
            </a:pPr>
            <a:r>
              <a:rPr lang="ar-IQ" sz="2400" dirty="0" smtClean="0">
                <a:cs typeface="+mj-cs"/>
              </a:rPr>
              <a:t>في العراق يفضل المستهلك تناول الباميا الصغيرة الحجم لذلك تجمع القرون بعمر  </a:t>
            </a:r>
            <a:r>
              <a:rPr lang="en-US" sz="2400" dirty="0" smtClean="0">
                <a:cs typeface="+mj-cs"/>
              </a:rPr>
              <a:t>3</a:t>
            </a:r>
            <a:r>
              <a:rPr lang="ar-IQ" sz="2400" dirty="0" smtClean="0">
                <a:cs typeface="+mj-cs"/>
              </a:rPr>
              <a:t> – </a:t>
            </a:r>
            <a:r>
              <a:rPr lang="en-US" sz="2400" dirty="0" smtClean="0">
                <a:cs typeface="+mj-cs"/>
              </a:rPr>
              <a:t>4 </a:t>
            </a:r>
            <a:r>
              <a:rPr lang="ar-IQ" sz="2400" dirty="0" smtClean="0">
                <a:cs typeface="+mj-cs"/>
              </a:rPr>
              <a:t> أيام, </a:t>
            </a:r>
          </a:p>
          <a:p>
            <a:pPr marL="177800" indent="-177800" algn="just" rtl="1">
              <a:lnSpc>
                <a:spcPct val="160000"/>
              </a:lnSpc>
              <a:buFontTx/>
              <a:buChar char="-"/>
            </a:pPr>
            <a:r>
              <a:rPr lang="ar-IQ" sz="2400" dirty="0" smtClean="0">
                <a:cs typeface="+mj-cs"/>
              </a:rPr>
              <a:t>كما ان تركها لمدة يوم او يومين تصبح متليفة ومتصلبة وغير صالحة للاكل فضلا عن ان ذلك يؤدي الى ضعف النمو ووصول النبات الى طور الشيخوخة، </a:t>
            </a:r>
          </a:p>
          <a:p>
            <a:pPr marL="177800" indent="-177800" algn="just" rtl="1">
              <a:lnSpc>
                <a:spcPct val="160000"/>
              </a:lnSpc>
              <a:buFontTx/>
              <a:buChar char="-"/>
            </a:pPr>
            <a:r>
              <a:rPr lang="ar-IQ" sz="2400" dirty="0" smtClean="0">
                <a:cs typeface="+mj-cs"/>
              </a:rPr>
              <a:t>كما يجمع الحاصل باستمرار للتخلص من القرون الكبيرة ان وجدت لكي يمكن للنبات ان يستمر لفترة اطول ويعطي حاصل اكثر</a:t>
            </a:r>
          </a:p>
          <a:p>
            <a:pPr marL="0" indent="0" algn="just" rtl="1">
              <a:buNone/>
            </a:pPr>
            <a:r>
              <a:rPr lang="ar-IQ" sz="2400" b="1" dirty="0" smtClean="0">
                <a:cs typeface="+mj-cs"/>
              </a:rPr>
              <a:t> </a:t>
            </a:r>
            <a:endParaRPr lang="en-US" sz="2400" dirty="0">
              <a:cs typeface="+mj-cs"/>
            </a:endParaRPr>
          </a:p>
        </p:txBody>
      </p:sp>
    </p:spTree>
    <p:extLst>
      <p:ext uri="{BB962C8B-B14F-4D97-AF65-F5344CB8AC3E}">
        <p14:creationId xmlns:p14="http://schemas.microsoft.com/office/powerpoint/2010/main" val="17948084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177800" indent="-177800" algn="just" rtl="1">
              <a:buFontTx/>
              <a:buChar char="-"/>
            </a:pPr>
            <a:r>
              <a:rPr lang="ar-IQ" sz="2400" b="1" dirty="0" smtClean="0">
                <a:cs typeface="+mj-cs"/>
              </a:rPr>
              <a:t>النضج </a:t>
            </a:r>
            <a:r>
              <a:rPr lang="ar-IQ" sz="2400" b="1" dirty="0">
                <a:cs typeface="+mj-cs"/>
              </a:rPr>
              <a:t>وجمع الحاصل </a:t>
            </a:r>
            <a:r>
              <a:rPr lang="ar-IQ" sz="2400" b="1" dirty="0" smtClean="0">
                <a:cs typeface="+mj-cs"/>
              </a:rPr>
              <a:t>والتخزين</a:t>
            </a:r>
          </a:p>
          <a:p>
            <a:pPr marL="177800" indent="-177800" algn="just" rtl="1">
              <a:lnSpc>
                <a:spcPct val="160000"/>
              </a:lnSpc>
              <a:buFontTx/>
              <a:buChar char="-"/>
            </a:pPr>
            <a:r>
              <a:rPr lang="ar-IQ" sz="2400" dirty="0" smtClean="0">
                <a:cs typeface="+mj-cs"/>
              </a:rPr>
              <a:t>وتكون عملية الجني اما في الصباح الباكر او بعد العصر والمفضل هو الصباح لكي تكون هناك فترة كافية لعرضها في السوق قبل جفاف القرون ولتسهيل عملية جمع الحاصل وقلة الفقد في القرون قبل فترة الظهيرة، </a:t>
            </a:r>
          </a:p>
          <a:p>
            <a:pPr marL="177800" indent="-177800" algn="just" rtl="1">
              <a:lnSpc>
                <a:spcPct val="160000"/>
              </a:lnSpc>
              <a:buFontTx/>
              <a:buChar char="-"/>
            </a:pPr>
            <a:r>
              <a:rPr lang="ar-IQ" sz="2400" dirty="0" smtClean="0">
                <a:cs typeface="+mj-cs"/>
              </a:rPr>
              <a:t>يجب </a:t>
            </a:r>
            <a:r>
              <a:rPr lang="ar-IQ" sz="2400" dirty="0">
                <a:cs typeface="+mj-cs"/>
              </a:rPr>
              <a:t>عدم خدش القرون اثناء عملية الجمع لان ذلك يؤدي الى تقليل قيمتها من الناحية التجارية واكتساب المنطقة المجروحة لون اسود بعد فترة من الزمن، </a:t>
            </a:r>
            <a:endParaRPr lang="ar-IQ" sz="2400" dirty="0" smtClean="0">
              <a:cs typeface="+mj-cs"/>
            </a:endParaRPr>
          </a:p>
        </p:txBody>
      </p:sp>
    </p:spTree>
    <p:extLst>
      <p:ext uri="{BB962C8B-B14F-4D97-AF65-F5344CB8AC3E}">
        <p14:creationId xmlns:p14="http://schemas.microsoft.com/office/powerpoint/2010/main" val="39002340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a:bodyPr>
          <a:lstStyle/>
          <a:p>
            <a:pPr marL="177800" indent="-177800" algn="just" rtl="1">
              <a:lnSpc>
                <a:spcPct val="170000"/>
              </a:lnSpc>
              <a:buFontTx/>
              <a:buChar char="-"/>
            </a:pPr>
            <a:r>
              <a:rPr lang="ar-IQ" sz="2400" b="1" dirty="0" smtClean="0">
                <a:cs typeface="+mj-cs"/>
              </a:rPr>
              <a:t>النضج </a:t>
            </a:r>
            <a:r>
              <a:rPr lang="ar-IQ" sz="2400" b="1" dirty="0">
                <a:cs typeface="+mj-cs"/>
              </a:rPr>
              <a:t>وجمع الحاصل </a:t>
            </a:r>
            <a:r>
              <a:rPr lang="ar-IQ" sz="2400" b="1" dirty="0" smtClean="0">
                <a:cs typeface="+mj-cs"/>
              </a:rPr>
              <a:t>والتخزين</a:t>
            </a:r>
          </a:p>
          <a:p>
            <a:pPr marL="177800" indent="-177800" algn="just" rtl="1">
              <a:lnSpc>
                <a:spcPct val="170000"/>
              </a:lnSpc>
              <a:buFontTx/>
              <a:buChar char="-"/>
            </a:pPr>
            <a:r>
              <a:rPr lang="ar-IQ" sz="2400" dirty="0" smtClean="0">
                <a:cs typeface="+mj-cs"/>
              </a:rPr>
              <a:t>وعند </a:t>
            </a:r>
            <a:r>
              <a:rPr lang="ar-IQ" sz="2400" dirty="0">
                <a:cs typeface="+mj-cs"/>
              </a:rPr>
              <a:t>الزراعة لانتاج البذور تزرع الاصناف بعيدة عن بعضها لكي لايتكون خلط فيما بينها </a:t>
            </a:r>
            <a:r>
              <a:rPr lang="ar-IQ" sz="2400" dirty="0" smtClean="0">
                <a:cs typeface="+mj-cs"/>
              </a:rPr>
              <a:t>ودائما</a:t>
            </a:r>
          </a:p>
          <a:p>
            <a:pPr marL="177800" indent="-177800" algn="just" rtl="1">
              <a:lnSpc>
                <a:spcPct val="170000"/>
              </a:lnSpc>
              <a:buFontTx/>
              <a:buChar char="-"/>
            </a:pPr>
            <a:r>
              <a:rPr lang="ar-IQ" sz="2400" dirty="0" smtClean="0">
                <a:cs typeface="+mj-cs"/>
              </a:rPr>
              <a:t>تستبعد </a:t>
            </a:r>
            <a:r>
              <a:rPr lang="ar-IQ" sz="2400" dirty="0">
                <a:cs typeface="+mj-cs"/>
              </a:rPr>
              <a:t>النباتات الغريبة والضعيفة والمصابة وتترك النباتات حتى تجف القرون، </a:t>
            </a:r>
            <a:endParaRPr lang="ar-IQ" sz="2400" dirty="0" smtClean="0">
              <a:cs typeface="+mj-cs"/>
            </a:endParaRPr>
          </a:p>
          <a:p>
            <a:pPr marL="177800" indent="-177800" algn="just" rtl="1">
              <a:lnSpc>
                <a:spcPct val="170000"/>
              </a:lnSpc>
              <a:buFontTx/>
              <a:buChar char="-"/>
            </a:pPr>
            <a:r>
              <a:rPr lang="ar-IQ" sz="2400" dirty="0" smtClean="0">
                <a:cs typeface="+mj-cs"/>
              </a:rPr>
              <a:t>ويجمع </a:t>
            </a:r>
            <a:r>
              <a:rPr lang="ar-IQ" sz="2400" dirty="0">
                <a:cs typeface="+mj-cs"/>
              </a:rPr>
              <a:t>الحاصل من البذور مرة واحدة واحيانا مرتين حسب انتاج النباتات,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يجب جمع القرون قبل ان تنفتح وتنتشر منها البذور، </a:t>
            </a:r>
            <a:endParaRPr lang="ar-IQ" sz="2400" dirty="0" smtClean="0">
              <a:cs typeface="+mj-cs"/>
            </a:endParaRPr>
          </a:p>
          <a:p>
            <a:pPr marL="177800" indent="-177800" algn="just" rtl="1">
              <a:lnSpc>
                <a:spcPct val="170000"/>
              </a:lnSpc>
              <a:buFontTx/>
              <a:buChar char="-"/>
            </a:pPr>
            <a:endParaRPr lang="en-US" sz="2400" dirty="0">
              <a:cs typeface="+mj-cs"/>
            </a:endParaRPr>
          </a:p>
        </p:txBody>
      </p:sp>
    </p:spTree>
    <p:extLst>
      <p:ext uri="{BB962C8B-B14F-4D97-AF65-F5344CB8AC3E}">
        <p14:creationId xmlns:p14="http://schemas.microsoft.com/office/powerpoint/2010/main" val="14354044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p:txBody>
          <a:bodyPr>
            <a:normAutofit fontScale="92500" lnSpcReduction="20000"/>
          </a:bodyPr>
          <a:lstStyle/>
          <a:p>
            <a:pPr marL="177800" indent="-177800" algn="just" rtl="1">
              <a:lnSpc>
                <a:spcPct val="170000"/>
              </a:lnSpc>
              <a:buFontTx/>
              <a:buChar char="-"/>
            </a:pPr>
            <a:r>
              <a:rPr lang="ar-IQ" sz="2400" b="1" dirty="0" smtClean="0">
                <a:cs typeface="+mj-cs"/>
              </a:rPr>
              <a:t>النضج </a:t>
            </a:r>
            <a:r>
              <a:rPr lang="ar-IQ" sz="2400" b="1" dirty="0">
                <a:cs typeface="+mj-cs"/>
              </a:rPr>
              <a:t>وجمع الحاصل </a:t>
            </a:r>
            <a:r>
              <a:rPr lang="ar-IQ" sz="2400" b="1" dirty="0" smtClean="0">
                <a:cs typeface="+mj-cs"/>
              </a:rPr>
              <a:t>والتخزين</a:t>
            </a:r>
          </a:p>
          <a:p>
            <a:pPr marL="177800" indent="-177800" algn="just" rtl="1">
              <a:lnSpc>
                <a:spcPct val="170000"/>
              </a:lnSpc>
              <a:buFontTx/>
              <a:buChar char="-"/>
            </a:pPr>
            <a:r>
              <a:rPr lang="ar-IQ" sz="2400" dirty="0" smtClean="0">
                <a:cs typeface="+mj-cs"/>
              </a:rPr>
              <a:t>يعطي </a:t>
            </a:r>
            <a:r>
              <a:rPr lang="ar-IQ" sz="2400" dirty="0">
                <a:cs typeface="+mj-cs"/>
              </a:rPr>
              <a:t>الدونم </a:t>
            </a:r>
            <a:r>
              <a:rPr lang="en-US" sz="2400" dirty="0">
                <a:cs typeface="+mj-cs"/>
              </a:rPr>
              <a:t>300</a:t>
            </a:r>
            <a:r>
              <a:rPr lang="ar-IQ" sz="2400" dirty="0">
                <a:cs typeface="+mj-cs"/>
              </a:rPr>
              <a:t> – </a:t>
            </a:r>
            <a:r>
              <a:rPr lang="en-US" sz="2400" dirty="0">
                <a:cs typeface="+mj-cs"/>
              </a:rPr>
              <a:t>400</a:t>
            </a:r>
            <a:r>
              <a:rPr lang="ar-IQ" sz="2400" dirty="0">
                <a:cs typeface="+mj-cs"/>
              </a:rPr>
              <a:t> كغم من البذور الجافة يمكن خزن قرون الباميا لمدة اسبوعين على درجة </a:t>
            </a:r>
            <a:r>
              <a:rPr lang="en-US" sz="2400" dirty="0">
                <a:cs typeface="+mj-cs"/>
              </a:rPr>
              <a:t>10</a:t>
            </a:r>
            <a:r>
              <a:rPr lang="ar-IQ" sz="2400" dirty="0">
                <a:cs typeface="+mj-cs"/>
              </a:rPr>
              <a:t>مº ورطوبة </a:t>
            </a:r>
            <a:r>
              <a:rPr lang="en-US" sz="2400" dirty="0">
                <a:cs typeface="+mj-cs"/>
              </a:rPr>
              <a:t>85</a:t>
            </a:r>
            <a:r>
              <a:rPr lang="ar-IQ" sz="2400" dirty="0">
                <a:cs typeface="+mj-cs"/>
              </a:rPr>
              <a:t> – </a:t>
            </a:r>
            <a:r>
              <a:rPr lang="en-US" sz="2400" dirty="0">
                <a:cs typeface="+mj-cs"/>
              </a:rPr>
              <a:t>90</a:t>
            </a:r>
            <a:r>
              <a:rPr lang="ar-IQ" sz="2400" dirty="0">
                <a:cs typeface="+mj-cs"/>
              </a:rPr>
              <a:t>% حتى لاتذبل،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ان القرون يتغير لونها وتذبل وتتليف اذا خزنت في درجة حرارة منخفضة عن </a:t>
            </a:r>
            <a:r>
              <a:rPr lang="en-US" sz="2400" dirty="0">
                <a:cs typeface="+mj-cs"/>
              </a:rPr>
              <a:t>10</a:t>
            </a:r>
            <a:r>
              <a:rPr lang="ar-IQ" sz="2400" dirty="0">
                <a:cs typeface="+mj-cs"/>
              </a:rPr>
              <a:t>مº </a:t>
            </a:r>
            <a:endParaRPr lang="ar-IQ" sz="2400" dirty="0" smtClean="0">
              <a:cs typeface="+mj-cs"/>
            </a:endParaRPr>
          </a:p>
          <a:p>
            <a:pPr marL="177800" indent="-177800" algn="just" rtl="1">
              <a:lnSpc>
                <a:spcPct val="170000"/>
              </a:lnSpc>
              <a:buFontTx/>
              <a:buChar char="-"/>
            </a:pPr>
            <a:r>
              <a:rPr lang="ar-IQ" sz="2400" dirty="0" smtClean="0">
                <a:cs typeface="+mj-cs"/>
              </a:rPr>
              <a:t>وتنكمش </a:t>
            </a:r>
            <a:r>
              <a:rPr lang="ar-IQ" sz="2400" dirty="0">
                <a:cs typeface="+mj-cs"/>
              </a:rPr>
              <a:t>بعد خزنها على درجة</a:t>
            </a:r>
            <a:r>
              <a:rPr lang="en-US" sz="2400" dirty="0">
                <a:cs typeface="+mj-cs"/>
              </a:rPr>
              <a:t>21</a:t>
            </a:r>
            <a:r>
              <a:rPr lang="ar-IQ" sz="2400" dirty="0">
                <a:cs typeface="+mj-cs"/>
              </a:rPr>
              <a:t>مº لمدة ثلاثة أيام </a:t>
            </a:r>
            <a:endParaRPr lang="ar-IQ" sz="2400" dirty="0" smtClean="0">
              <a:cs typeface="+mj-cs"/>
            </a:endParaRPr>
          </a:p>
          <a:p>
            <a:pPr marL="177800" indent="-177800" algn="just" rtl="1">
              <a:lnSpc>
                <a:spcPct val="170000"/>
              </a:lnSpc>
              <a:buFontTx/>
              <a:buChar char="-"/>
            </a:pPr>
            <a:r>
              <a:rPr lang="ar-IQ" sz="2400" dirty="0" smtClean="0">
                <a:cs typeface="+mj-cs"/>
              </a:rPr>
              <a:t>وتتلف </a:t>
            </a:r>
            <a:r>
              <a:rPr lang="ar-IQ" sz="2400" dirty="0">
                <a:cs typeface="+mj-cs"/>
              </a:rPr>
              <a:t>عند خزنها في درجة الصفر المئوي </a:t>
            </a:r>
            <a:endParaRPr lang="ar-IQ" sz="2400" dirty="0" smtClean="0">
              <a:cs typeface="+mj-cs"/>
            </a:endParaRPr>
          </a:p>
          <a:p>
            <a:pPr marL="177800" indent="-177800" algn="just" rtl="1">
              <a:lnSpc>
                <a:spcPct val="170000"/>
              </a:lnSpc>
              <a:buFontTx/>
              <a:buChar char="-"/>
            </a:pPr>
            <a:r>
              <a:rPr lang="ar-IQ" sz="2400" dirty="0" smtClean="0">
                <a:cs typeface="+mj-cs"/>
              </a:rPr>
              <a:t>وتبقى </a:t>
            </a:r>
            <a:r>
              <a:rPr lang="ar-IQ" sz="2400" dirty="0">
                <a:cs typeface="+mj-cs"/>
              </a:rPr>
              <a:t>صالحة للتسويق لمدة اسبوع عند خزنها في درجة  </a:t>
            </a:r>
            <a:r>
              <a:rPr lang="en-US" sz="2400" dirty="0">
                <a:cs typeface="+mj-cs"/>
              </a:rPr>
              <a:t>4.4</a:t>
            </a:r>
            <a:r>
              <a:rPr lang="ar-IQ" sz="2400" dirty="0">
                <a:cs typeface="+mj-cs"/>
              </a:rPr>
              <a:t>مº، </a:t>
            </a:r>
            <a:endParaRPr lang="ar-IQ" sz="2400" dirty="0" smtClean="0">
              <a:cs typeface="+mj-cs"/>
            </a:endParaRPr>
          </a:p>
          <a:p>
            <a:pPr marL="0" indent="0" algn="just" rtl="1">
              <a:lnSpc>
                <a:spcPct val="170000"/>
              </a:lnSpc>
              <a:buNone/>
            </a:pPr>
            <a:r>
              <a:rPr lang="ar-IQ" sz="2400" b="1" dirty="0" smtClean="0">
                <a:cs typeface="+mj-cs"/>
              </a:rPr>
              <a:t> </a:t>
            </a:r>
            <a:endParaRPr lang="en-US" sz="2400" dirty="0">
              <a:cs typeface="+mj-cs"/>
            </a:endParaRPr>
          </a:p>
        </p:txBody>
      </p:sp>
    </p:spTree>
    <p:extLst>
      <p:ext uri="{BB962C8B-B14F-4D97-AF65-F5344CB8AC3E}">
        <p14:creationId xmlns:p14="http://schemas.microsoft.com/office/powerpoint/2010/main" val="214422058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IQ" sz="3200" dirty="0" smtClean="0"/>
              <a:t>الباميا</a:t>
            </a:r>
            <a:endParaRPr lang="ar-IQ" sz="3200" dirty="0"/>
          </a:p>
        </p:txBody>
      </p:sp>
      <p:sp>
        <p:nvSpPr>
          <p:cNvPr id="3" name="Content Placeholder 2"/>
          <p:cNvSpPr>
            <a:spLocks noGrp="1"/>
          </p:cNvSpPr>
          <p:nvPr>
            <p:ph idx="1"/>
          </p:nvPr>
        </p:nvSpPr>
        <p:spPr>
          <a:xfrm>
            <a:off x="457200" y="1600200"/>
            <a:ext cx="8305800" cy="4800600"/>
          </a:xfrm>
        </p:spPr>
        <p:txBody>
          <a:bodyPr>
            <a:normAutofit fontScale="85000" lnSpcReduction="20000"/>
          </a:bodyPr>
          <a:lstStyle/>
          <a:p>
            <a:pPr marL="177800" indent="-177800" algn="just" rtl="1">
              <a:lnSpc>
                <a:spcPct val="150000"/>
              </a:lnSpc>
              <a:buFontTx/>
              <a:buChar char="-"/>
            </a:pPr>
            <a:r>
              <a:rPr lang="ar-IQ" sz="2400" b="1" dirty="0" smtClean="0">
                <a:cs typeface="+mj-cs"/>
              </a:rPr>
              <a:t>النضج </a:t>
            </a:r>
            <a:r>
              <a:rPr lang="ar-IQ" sz="2400" b="1" dirty="0">
                <a:cs typeface="+mj-cs"/>
              </a:rPr>
              <a:t>وجمع الحاصل </a:t>
            </a:r>
            <a:r>
              <a:rPr lang="ar-IQ" sz="2400" b="1" dirty="0" smtClean="0">
                <a:cs typeface="+mj-cs"/>
              </a:rPr>
              <a:t>والتخزين</a:t>
            </a:r>
          </a:p>
          <a:p>
            <a:pPr marL="177800" indent="-177800" algn="just" rtl="1">
              <a:lnSpc>
                <a:spcPct val="160000"/>
              </a:lnSpc>
              <a:buFontTx/>
              <a:buChar char="-"/>
            </a:pPr>
            <a:r>
              <a:rPr lang="ar-IQ" sz="2400" dirty="0" smtClean="0">
                <a:cs typeface="+mj-cs"/>
              </a:rPr>
              <a:t>اما </a:t>
            </a:r>
            <a:r>
              <a:rPr lang="ar-IQ" sz="2400" dirty="0">
                <a:cs typeface="+mj-cs"/>
              </a:rPr>
              <a:t>عن المادة المخاطية الموجودة في قرون الباميا فهي احد انواع الكربوهيدرات التي تمثل كمية قليلة من المواد الذائبة والسكر </a:t>
            </a:r>
            <a:endParaRPr lang="ar-IQ" sz="2400" dirty="0" smtClean="0">
              <a:cs typeface="+mj-cs"/>
            </a:endParaRPr>
          </a:p>
          <a:p>
            <a:pPr marL="177800" indent="-177800" algn="just" rtl="1">
              <a:lnSpc>
                <a:spcPct val="160000"/>
              </a:lnSpc>
              <a:buFontTx/>
              <a:buChar char="-"/>
            </a:pPr>
            <a:r>
              <a:rPr lang="ar-IQ" sz="2400" dirty="0" smtClean="0">
                <a:cs typeface="+mj-cs"/>
              </a:rPr>
              <a:t>ويعتقد </a:t>
            </a:r>
            <a:r>
              <a:rPr lang="ar-IQ" sz="2400" dirty="0">
                <a:cs typeface="+mj-cs"/>
              </a:rPr>
              <a:t>ان هذه المواد لها علاقة بانتشار البذور وامتصاص الماء اثناء الانبات, </a:t>
            </a:r>
            <a:endParaRPr lang="ar-IQ" sz="2400" dirty="0" smtClean="0">
              <a:cs typeface="+mj-cs"/>
            </a:endParaRPr>
          </a:p>
          <a:p>
            <a:pPr marL="177800" indent="-177800" algn="just" rtl="1">
              <a:lnSpc>
                <a:spcPct val="160000"/>
              </a:lnSpc>
              <a:buFontTx/>
              <a:buChar char="-"/>
            </a:pPr>
            <a:r>
              <a:rPr lang="ar-IQ" sz="2400" dirty="0" smtClean="0">
                <a:cs typeface="+mj-cs"/>
              </a:rPr>
              <a:t>كما </a:t>
            </a:r>
            <a:r>
              <a:rPr lang="ar-IQ" sz="2400" dirty="0">
                <a:cs typeface="+mj-cs"/>
              </a:rPr>
              <a:t>توجد هذه المواد على سطح البذور او في خلايا خاصة في اغطية البذرة، </a:t>
            </a:r>
            <a:endParaRPr lang="ar-IQ" sz="2400" dirty="0" smtClean="0">
              <a:cs typeface="+mj-cs"/>
            </a:endParaRPr>
          </a:p>
          <a:p>
            <a:pPr marL="177800" indent="-177800" algn="just" rtl="1">
              <a:lnSpc>
                <a:spcPct val="160000"/>
              </a:lnSpc>
              <a:buFontTx/>
              <a:buChar char="-"/>
            </a:pPr>
            <a:r>
              <a:rPr lang="ar-IQ" sz="2400" dirty="0" smtClean="0">
                <a:cs typeface="+mj-cs"/>
              </a:rPr>
              <a:t>ومن </a:t>
            </a:r>
            <a:r>
              <a:rPr lang="ar-IQ" sz="2400" dirty="0">
                <a:cs typeface="+mj-cs"/>
              </a:rPr>
              <a:t>الناحية الكيميائية فان المادة المخاطية هي عبارة عن </a:t>
            </a:r>
            <a:r>
              <a:rPr lang="en-US" sz="2400" dirty="0" err="1">
                <a:cs typeface="+mj-cs"/>
              </a:rPr>
              <a:t>Polyuronides</a:t>
            </a:r>
            <a:r>
              <a:rPr lang="ar-IQ" sz="2400" dirty="0">
                <a:cs typeface="+mj-cs"/>
              </a:rPr>
              <a:t>  وبصورة رئيسة </a:t>
            </a:r>
            <a:r>
              <a:rPr lang="en-US" sz="2400" dirty="0" err="1" smtClean="0">
                <a:cs typeface="+mj-cs"/>
              </a:rPr>
              <a:t>Galacturonides</a:t>
            </a:r>
            <a:r>
              <a:rPr lang="ar-IQ" sz="2400" dirty="0" smtClean="0">
                <a:cs typeface="+mj-cs"/>
              </a:rPr>
              <a:t> </a:t>
            </a:r>
          </a:p>
          <a:p>
            <a:pPr marL="177800" indent="-177800" algn="just" rtl="1">
              <a:lnSpc>
                <a:spcPct val="160000"/>
              </a:lnSpc>
              <a:buFontTx/>
              <a:buChar char="-"/>
            </a:pPr>
            <a:r>
              <a:rPr lang="ar-IQ" sz="2400" dirty="0" smtClean="0">
                <a:cs typeface="+mj-cs"/>
              </a:rPr>
              <a:t>بالاضافة </a:t>
            </a:r>
            <a:r>
              <a:rPr lang="ar-IQ" sz="2400" dirty="0">
                <a:cs typeface="+mj-cs"/>
              </a:rPr>
              <a:t>الى ذلك فان هذه المواد المخاطية تحتوي على سكريات مختلفة سداسية وخماسية وغالبا ماترتبط الـ </a:t>
            </a:r>
            <a:r>
              <a:rPr lang="en-US" sz="2400" dirty="0" err="1">
                <a:cs typeface="+mj-cs"/>
              </a:rPr>
              <a:t>Polyuronides</a:t>
            </a:r>
            <a:r>
              <a:rPr lang="ar-IQ" sz="2400" dirty="0">
                <a:cs typeface="+mj-cs"/>
              </a:rPr>
              <a:t>  بالبروتين</a:t>
            </a:r>
            <a:r>
              <a:rPr lang="en-US" sz="2400" dirty="0" smtClean="0">
                <a:cs typeface="+mj-cs"/>
              </a:rPr>
              <a:t>.</a:t>
            </a:r>
            <a:endParaRPr lang="ar-IQ" sz="2400" dirty="0" smtClean="0">
              <a:cs typeface="+mj-cs"/>
            </a:endParaRPr>
          </a:p>
          <a:p>
            <a:pPr marL="0" indent="0" algn="ctr" rtl="1">
              <a:lnSpc>
                <a:spcPct val="150000"/>
              </a:lnSpc>
              <a:buNone/>
            </a:pPr>
            <a:r>
              <a:rPr lang="ar-IQ" sz="2400" dirty="0" smtClean="0">
                <a:cs typeface="+mj-cs"/>
              </a:rPr>
              <a:t>**********************************************************</a:t>
            </a:r>
            <a:endParaRPr lang="ar-IQ" sz="2400" dirty="0" smtClean="0"/>
          </a:p>
          <a:p>
            <a:pPr marL="177800" indent="-177800" algn="just" rtl="1">
              <a:lnSpc>
                <a:spcPct val="150000"/>
              </a:lnSpc>
              <a:buFontTx/>
              <a:buChar char="-"/>
            </a:pPr>
            <a:endParaRPr lang="en-US" sz="2400" dirty="0"/>
          </a:p>
          <a:p>
            <a:pPr algn="just" rtl="1">
              <a:buFontTx/>
              <a:buChar char="-"/>
            </a:pPr>
            <a:endParaRPr lang="en-US" sz="2400" dirty="0">
              <a:cs typeface="+mj-cs"/>
            </a:endParaRPr>
          </a:p>
        </p:txBody>
      </p:sp>
    </p:spTree>
    <p:extLst>
      <p:ext uri="{BB962C8B-B14F-4D97-AF65-F5344CB8AC3E}">
        <p14:creationId xmlns:p14="http://schemas.microsoft.com/office/powerpoint/2010/main" val="158657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305800" cy="990600"/>
          </a:xfrm>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fontScale="85000" lnSpcReduction="20000"/>
          </a:bodyPr>
          <a:lstStyle/>
          <a:p>
            <a:pPr marL="177800" indent="-177800" algn="just" rtl="1">
              <a:lnSpc>
                <a:spcPct val="150000"/>
              </a:lnSpc>
              <a:buFontTx/>
              <a:buChar char="-"/>
            </a:pPr>
            <a:r>
              <a:rPr lang="ar-IQ" sz="2400" b="1" dirty="0" smtClean="0">
                <a:cs typeface="+mj-cs"/>
              </a:rPr>
              <a:t>تعريف بالمحصول</a:t>
            </a:r>
          </a:p>
          <a:p>
            <a:pPr marL="177800" indent="-177800" algn="just" rtl="1">
              <a:lnSpc>
                <a:spcPct val="160000"/>
              </a:lnSpc>
              <a:buFontTx/>
              <a:buChar char="-"/>
            </a:pPr>
            <a:r>
              <a:rPr lang="ar-IQ" sz="2400" dirty="0" smtClean="0">
                <a:cs typeface="+mj-cs"/>
              </a:rPr>
              <a:t>وتمتاز </a:t>
            </a:r>
            <a:r>
              <a:rPr lang="ar-IQ" sz="2400" dirty="0">
                <a:cs typeface="+mj-cs"/>
              </a:rPr>
              <a:t>بذورها الجافة باحتوائها على نسبة كبيرة من الكاربوهيدرات </a:t>
            </a:r>
            <a:r>
              <a:rPr lang="ar-IQ" sz="2400" dirty="0" smtClean="0">
                <a:cs typeface="+mj-cs"/>
              </a:rPr>
              <a:t>والبروتينات</a:t>
            </a:r>
          </a:p>
          <a:p>
            <a:pPr marL="177800" indent="-177800" algn="just" rtl="1">
              <a:lnSpc>
                <a:spcPct val="160000"/>
              </a:lnSpc>
              <a:buFontTx/>
              <a:buChar char="-"/>
            </a:pPr>
            <a:r>
              <a:rPr lang="ar-IQ" sz="2400" dirty="0" smtClean="0">
                <a:cs typeface="+mj-cs"/>
              </a:rPr>
              <a:t>ويحتوي </a:t>
            </a:r>
            <a:r>
              <a:rPr lang="ar-IQ" sz="2400" dirty="0">
                <a:cs typeface="+mj-cs"/>
              </a:rPr>
              <a:t>كل </a:t>
            </a:r>
            <a:r>
              <a:rPr lang="en-US" sz="2400" dirty="0">
                <a:cs typeface="+mj-cs"/>
              </a:rPr>
              <a:t>100</a:t>
            </a:r>
            <a:r>
              <a:rPr lang="ar-IQ" sz="2400" dirty="0">
                <a:cs typeface="+mj-cs"/>
              </a:rPr>
              <a:t>غم من القرون الخضراء </a:t>
            </a:r>
            <a:r>
              <a:rPr lang="ar-IQ" sz="2400" dirty="0" smtClean="0">
                <a:cs typeface="+mj-cs"/>
              </a:rPr>
              <a:t>على</a:t>
            </a:r>
          </a:p>
          <a:p>
            <a:pPr marL="177800" indent="-177800" algn="just" rtl="1">
              <a:lnSpc>
                <a:spcPct val="160000"/>
              </a:lnSpc>
              <a:buFontTx/>
              <a:buChar char="-"/>
            </a:pPr>
            <a:r>
              <a:rPr lang="ar-IQ" sz="2400" dirty="0" smtClean="0">
                <a:cs typeface="+mj-cs"/>
              </a:rPr>
              <a:t> </a:t>
            </a:r>
            <a:r>
              <a:rPr lang="en-US" sz="2400" dirty="0">
                <a:cs typeface="+mj-cs"/>
              </a:rPr>
              <a:t>88.9</a:t>
            </a:r>
            <a:r>
              <a:rPr lang="ar-IQ" sz="2400" dirty="0">
                <a:cs typeface="+mj-cs"/>
              </a:rPr>
              <a:t>غم ماء </a:t>
            </a:r>
            <a:endParaRPr lang="ar-IQ" sz="2400" dirty="0" smtClean="0">
              <a:cs typeface="+mj-cs"/>
            </a:endParaRPr>
          </a:p>
          <a:p>
            <a:pPr marL="177800" indent="-177800" algn="just" rtl="1">
              <a:lnSpc>
                <a:spcPct val="160000"/>
              </a:lnSpc>
              <a:buFontTx/>
              <a:buChar char="-"/>
            </a:pPr>
            <a:r>
              <a:rPr lang="ar-IQ" sz="2400" dirty="0" smtClean="0">
                <a:cs typeface="+mj-cs"/>
              </a:rPr>
              <a:t>و </a:t>
            </a:r>
            <a:r>
              <a:rPr lang="en-US" sz="2400" dirty="0">
                <a:cs typeface="+mj-cs"/>
              </a:rPr>
              <a:t>42</a:t>
            </a:r>
            <a:r>
              <a:rPr lang="ar-IQ" sz="2400" dirty="0">
                <a:cs typeface="+mj-cs"/>
              </a:rPr>
              <a:t> سعرة </a:t>
            </a:r>
            <a:endParaRPr lang="ar-IQ" sz="2400" dirty="0" smtClean="0">
              <a:cs typeface="+mj-cs"/>
            </a:endParaRPr>
          </a:p>
          <a:p>
            <a:pPr marL="177800" indent="-177800" algn="just" rtl="1">
              <a:lnSpc>
                <a:spcPct val="160000"/>
              </a:lnSpc>
              <a:buFontTx/>
              <a:buChar char="-"/>
            </a:pPr>
            <a:r>
              <a:rPr lang="ar-IQ" sz="2400" dirty="0" smtClean="0">
                <a:cs typeface="+mj-cs"/>
              </a:rPr>
              <a:t>و</a:t>
            </a:r>
            <a:r>
              <a:rPr lang="en-US" sz="2400" dirty="0">
                <a:cs typeface="+mj-cs"/>
              </a:rPr>
              <a:t>2.4</a:t>
            </a:r>
            <a:r>
              <a:rPr lang="ar-IQ" sz="2400" dirty="0">
                <a:cs typeface="+mj-cs"/>
              </a:rPr>
              <a:t>غم </a:t>
            </a:r>
            <a:r>
              <a:rPr lang="ar-IQ" sz="2400" dirty="0" smtClean="0">
                <a:cs typeface="+mj-cs"/>
              </a:rPr>
              <a:t>بروتين </a:t>
            </a:r>
          </a:p>
          <a:p>
            <a:pPr marL="177800" indent="-177800" algn="just" rtl="1">
              <a:lnSpc>
                <a:spcPct val="160000"/>
              </a:lnSpc>
              <a:buFontTx/>
              <a:buChar char="-"/>
            </a:pPr>
            <a:r>
              <a:rPr lang="ar-IQ" sz="2400" dirty="0" smtClean="0">
                <a:cs typeface="+mj-cs"/>
              </a:rPr>
              <a:t>و </a:t>
            </a:r>
            <a:r>
              <a:rPr lang="en-US" sz="2400" dirty="0">
                <a:cs typeface="+mj-cs"/>
              </a:rPr>
              <a:t>0.56</a:t>
            </a:r>
            <a:r>
              <a:rPr lang="ar-IQ" sz="2400" dirty="0">
                <a:cs typeface="+mj-cs"/>
              </a:rPr>
              <a:t> ملغم كالسيوم </a:t>
            </a:r>
            <a:endParaRPr lang="ar-IQ" sz="2400" dirty="0" smtClean="0">
              <a:cs typeface="+mj-cs"/>
            </a:endParaRPr>
          </a:p>
          <a:p>
            <a:pPr marL="177800" indent="-177800" algn="just" rtl="1">
              <a:lnSpc>
                <a:spcPct val="160000"/>
              </a:lnSpc>
              <a:buFontTx/>
              <a:buChar char="-"/>
            </a:pPr>
            <a:r>
              <a:rPr lang="ar-IQ" sz="2400" dirty="0" smtClean="0">
                <a:cs typeface="+mj-cs"/>
              </a:rPr>
              <a:t>و </a:t>
            </a:r>
            <a:r>
              <a:rPr lang="en-US" sz="2400" dirty="0">
                <a:cs typeface="+mj-cs"/>
              </a:rPr>
              <a:t>12</a:t>
            </a:r>
            <a:r>
              <a:rPr lang="ar-IQ" sz="2400" dirty="0">
                <a:cs typeface="+mj-cs"/>
              </a:rPr>
              <a:t> </a:t>
            </a:r>
            <a:r>
              <a:rPr lang="ar-IQ" sz="2400" dirty="0" smtClean="0">
                <a:cs typeface="+mj-cs"/>
              </a:rPr>
              <a:t>ملغم </a:t>
            </a:r>
            <a:r>
              <a:rPr lang="ar-IQ" sz="2400" dirty="0">
                <a:cs typeface="+mj-cs"/>
              </a:rPr>
              <a:t>حامض الاسكوربيك </a:t>
            </a:r>
            <a:endParaRPr lang="ar-IQ" sz="2400" dirty="0" smtClean="0">
              <a:cs typeface="+mj-cs"/>
            </a:endParaRPr>
          </a:p>
          <a:p>
            <a:pPr marL="177800" indent="-177800" algn="just" rtl="1">
              <a:lnSpc>
                <a:spcPct val="160000"/>
              </a:lnSpc>
              <a:buFontTx/>
              <a:buChar char="-"/>
            </a:pPr>
            <a:r>
              <a:rPr lang="ar-IQ" sz="2400" dirty="0" smtClean="0">
                <a:cs typeface="+mj-cs"/>
              </a:rPr>
              <a:t>وتحتوي </a:t>
            </a:r>
            <a:r>
              <a:rPr lang="ar-IQ" sz="2400" dirty="0">
                <a:cs typeface="+mj-cs"/>
              </a:rPr>
              <a:t>على فيتامين</a:t>
            </a:r>
            <a:r>
              <a:rPr lang="en-US" sz="2400" dirty="0">
                <a:cs typeface="+mj-cs"/>
              </a:rPr>
              <a:t>A </a:t>
            </a:r>
            <a:r>
              <a:rPr lang="ar-IQ" sz="2400" dirty="0">
                <a:cs typeface="+mj-cs"/>
              </a:rPr>
              <a:t> و</a:t>
            </a:r>
            <a:r>
              <a:rPr lang="en-US" sz="2400" dirty="0">
                <a:cs typeface="+mj-cs"/>
              </a:rPr>
              <a:t>B </a:t>
            </a:r>
            <a:r>
              <a:rPr lang="ar-IQ" sz="2400" dirty="0" smtClean="0">
                <a:cs typeface="+mj-cs"/>
              </a:rPr>
              <a:t>،</a:t>
            </a:r>
          </a:p>
          <a:p>
            <a:pPr marL="177800" indent="-177800" algn="just" rtl="1">
              <a:lnSpc>
                <a:spcPct val="160000"/>
              </a:lnSpc>
              <a:buFontTx/>
              <a:buChar char="-"/>
            </a:pPr>
            <a:r>
              <a:rPr lang="ar-IQ" sz="2400" dirty="0" smtClean="0">
                <a:cs typeface="+mj-cs"/>
              </a:rPr>
              <a:t> </a:t>
            </a:r>
            <a:r>
              <a:rPr lang="ar-IQ" sz="2400" dirty="0">
                <a:cs typeface="+mj-cs"/>
              </a:rPr>
              <a:t>موطنها الاصلي امريكا الجنوبية. </a:t>
            </a:r>
            <a:r>
              <a:rPr lang="ar-IQ" sz="2400" dirty="0" smtClean="0">
                <a:cs typeface="+mj-cs"/>
              </a:rPr>
              <a:t>.......................... يتبع</a:t>
            </a:r>
            <a:endParaRPr lang="en-US" sz="2400" dirty="0">
              <a:cs typeface="+mj-cs"/>
            </a:endParaRPr>
          </a:p>
        </p:txBody>
      </p:sp>
    </p:spTree>
    <p:extLst>
      <p:ext uri="{BB962C8B-B14F-4D97-AF65-F5344CB8AC3E}">
        <p14:creationId xmlns:p14="http://schemas.microsoft.com/office/powerpoint/2010/main" val="15603360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0" indent="0" algn="just" rtl="1">
              <a:lnSpc>
                <a:spcPct val="150000"/>
              </a:lnSpc>
              <a:buNone/>
            </a:pPr>
            <a:r>
              <a:rPr lang="ar-IQ" sz="2400" b="1" dirty="0" smtClean="0"/>
              <a:t>- المناخ </a:t>
            </a:r>
            <a:endParaRPr lang="en-US" sz="2400" dirty="0"/>
          </a:p>
          <a:p>
            <a:pPr marL="177800" indent="-177800" algn="just" rtl="1">
              <a:lnSpc>
                <a:spcPct val="170000"/>
              </a:lnSpc>
              <a:buFontTx/>
              <a:buChar char="-"/>
            </a:pPr>
            <a:r>
              <a:rPr lang="ar-IQ" sz="2400" dirty="0" smtClean="0"/>
              <a:t>تزرع </a:t>
            </a:r>
            <a:r>
              <a:rPr lang="ar-IQ" sz="2400" dirty="0"/>
              <a:t>الفاصوليا </a:t>
            </a:r>
            <a:r>
              <a:rPr lang="ar-IQ" sz="2400" dirty="0">
                <a:cs typeface="+mj-cs"/>
              </a:rPr>
              <a:t>في الخريف والربيع ولا تتحمل درجات الحرارة </a:t>
            </a:r>
            <a:r>
              <a:rPr lang="ar-IQ" sz="2400" dirty="0" smtClean="0">
                <a:cs typeface="+mj-cs"/>
              </a:rPr>
              <a:t>المنخفضة</a:t>
            </a:r>
          </a:p>
          <a:p>
            <a:pPr marL="177800" indent="-177800" algn="just" rtl="1">
              <a:lnSpc>
                <a:spcPct val="170000"/>
              </a:lnSpc>
              <a:buFontTx/>
              <a:buChar char="-"/>
            </a:pPr>
            <a:r>
              <a:rPr lang="ar-IQ" sz="2400" dirty="0" smtClean="0">
                <a:cs typeface="+mj-cs"/>
              </a:rPr>
              <a:t> </a:t>
            </a:r>
            <a:r>
              <a:rPr lang="ar-IQ" sz="2400" dirty="0">
                <a:cs typeface="+mj-cs"/>
              </a:rPr>
              <a:t>وانسب درجة لانبات البذور هي </a:t>
            </a:r>
            <a:r>
              <a:rPr lang="en-US" sz="2400" dirty="0">
                <a:cs typeface="+mj-cs"/>
              </a:rPr>
              <a:t>25</a:t>
            </a:r>
            <a:r>
              <a:rPr lang="ar-IQ" sz="2400" dirty="0" smtClean="0">
                <a:cs typeface="+mj-cs"/>
              </a:rPr>
              <a:t>م◦ </a:t>
            </a:r>
            <a:r>
              <a:rPr lang="ar-IQ" sz="2400" dirty="0">
                <a:cs typeface="+mj-cs"/>
              </a:rPr>
              <a:t>وتقل النسبة بانخفاض درجة الحرارة الى </a:t>
            </a:r>
            <a:r>
              <a:rPr lang="en-US" sz="2400" dirty="0">
                <a:cs typeface="+mj-cs"/>
              </a:rPr>
              <a:t>8</a:t>
            </a:r>
            <a:r>
              <a:rPr lang="ar-IQ" sz="2400" dirty="0">
                <a:cs typeface="+mj-cs"/>
              </a:rPr>
              <a:t> </a:t>
            </a:r>
            <a:r>
              <a:rPr lang="ar-IQ" sz="2400" dirty="0" smtClean="0">
                <a:cs typeface="+mj-cs"/>
              </a:rPr>
              <a:t>م</a:t>
            </a:r>
            <a:r>
              <a:rPr lang="ar-IQ" sz="2400" dirty="0" smtClean="0"/>
              <a:t>◦</a:t>
            </a:r>
            <a:r>
              <a:rPr lang="ar-IQ" sz="2400" dirty="0" smtClean="0">
                <a:cs typeface="+mj-cs"/>
              </a:rPr>
              <a:t> إذ </a:t>
            </a:r>
            <a:r>
              <a:rPr lang="ar-IQ" sz="2400" dirty="0">
                <a:cs typeface="+mj-cs"/>
              </a:rPr>
              <a:t>لاتنبت البذور عند هذه الدرجة او اقل منها </a:t>
            </a:r>
            <a:endParaRPr lang="ar-IQ" sz="2400" dirty="0" smtClean="0">
              <a:cs typeface="+mj-cs"/>
            </a:endParaRPr>
          </a:p>
          <a:p>
            <a:pPr marL="177800" indent="-177800" algn="just" rtl="1">
              <a:lnSpc>
                <a:spcPct val="170000"/>
              </a:lnSpc>
              <a:buFontTx/>
              <a:buChar char="-"/>
            </a:pPr>
            <a:r>
              <a:rPr lang="ar-IQ" sz="2400" dirty="0" smtClean="0">
                <a:cs typeface="+mj-cs"/>
              </a:rPr>
              <a:t>وتتراوح </a:t>
            </a:r>
            <a:r>
              <a:rPr lang="ar-IQ" sz="2400" dirty="0">
                <a:cs typeface="+mj-cs"/>
              </a:rPr>
              <a:t>درجات الحرارة لنمو النبات </a:t>
            </a:r>
            <a:r>
              <a:rPr lang="en-US" sz="2400" dirty="0">
                <a:cs typeface="+mj-cs"/>
              </a:rPr>
              <a:t>18</a:t>
            </a:r>
            <a:r>
              <a:rPr lang="ar-IQ" sz="2400" dirty="0">
                <a:cs typeface="+mj-cs"/>
              </a:rPr>
              <a:t> – </a:t>
            </a:r>
            <a:r>
              <a:rPr lang="en-US" sz="2400" dirty="0">
                <a:cs typeface="+mj-cs"/>
              </a:rPr>
              <a:t>23</a:t>
            </a:r>
            <a:r>
              <a:rPr lang="ar-IQ" sz="2400" dirty="0" smtClean="0">
                <a:cs typeface="+mj-cs"/>
              </a:rPr>
              <a:t>م</a:t>
            </a:r>
            <a:r>
              <a:rPr lang="ar-IQ" sz="2400" dirty="0" smtClean="0"/>
              <a:t>◦</a:t>
            </a:r>
            <a:r>
              <a:rPr lang="ar-IQ" sz="2400" dirty="0" smtClean="0">
                <a:cs typeface="+mj-cs"/>
              </a:rPr>
              <a:t>،</a:t>
            </a:r>
          </a:p>
        </p:txBody>
      </p:sp>
    </p:spTree>
    <p:extLst>
      <p:ext uri="{BB962C8B-B14F-4D97-AF65-F5344CB8AC3E}">
        <p14:creationId xmlns:p14="http://schemas.microsoft.com/office/powerpoint/2010/main" val="592775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0" indent="0" algn="just" rtl="1">
              <a:lnSpc>
                <a:spcPct val="150000"/>
              </a:lnSpc>
              <a:buNone/>
            </a:pPr>
            <a:r>
              <a:rPr lang="ar-IQ" sz="2400" b="1" dirty="0" smtClean="0"/>
              <a:t>- المناخ </a:t>
            </a:r>
            <a:endParaRPr lang="en-US" sz="2400" dirty="0"/>
          </a:p>
          <a:p>
            <a:pPr marL="177800" indent="-177800" algn="just" rtl="1">
              <a:lnSpc>
                <a:spcPct val="170000"/>
              </a:lnSpc>
              <a:buFontTx/>
              <a:buChar char="-"/>
            </a:pPr>
            <a:r>
              <a:rPr lang="ar-IQ" sz="2400" dirty="0" smtClean="0">
                <a:cs typeface="+mj-cs"/>
              </a:rPr>
              <a:t>تحتاج </a:t>
            </a:r>
            <a:r>
              <a:rPr lang="ar-IQ" sz="2400" dirty="0">
                <a:cs typeface="+mj-cs"/>
              </a:rPr>
              <a:t>النباتات الى حوالي اربعة شهور خالية من الصقيع فعندما ترتفع درجة الحرارة اكثر من </a:t>
            </a:r>
            <a:r>
              <a:rPr lang="en-US" sz="2400" dirty="0">
                <a:cs typeface="+mj-cs"/>
              </a:rPr>
              <a:t>35</a:t>
            </a:r>
            <a:r>
              <a:rPr lang="ar-IQ" sz="2400" dirty="0" smtClean="0">
                <a:cs typeface="+mj-cs"/>
              </a:rPr>
              <a:t>م</a:t>
            </a:r>
            <a:r>
              <a:rPr lang="ar-IQ" sz="2400" dirty="0" smtClean="0"/>
              <a:t>◦</a:t>
            </a:r>
            <a:r>
              <a:rPr lang="ar-IQ" sz="2400" dirty="0" smtClean="0">
                <a:cs typeface="+mj-cs"/>
              </a:rPr>
              <a:t> </a:t>
            </a:r>
            <a:r>
              <a:rPr lang="ar-IQ" sz="2400" dirty="0">
                <a:cs typeface="+mj-cs"/>
              </a:rPr>
              <a:t>تضر النباتات وتؤدي </a:t>
            </a:r>
            <a:r>
              <a:rPr lang="ar-IQ" sz="2400" dirty="0" smtClean="0">
                <a:cs typeface="+mj-cs"/>
              </a:rPr>
              <a:t>الى</a:t>
            </a:r>
          </a:p>
          <a:p>
            <a:pPr marL="177800" indent="-177800" algn="just" rtl="1">
              <a:lnSpc>
                <a:spcPct val="170000"/>
              </a:lnSpc>
              <a:buFontTx/>
              <a:buChar char="-"/>
            </a:pPr>
            <a:r>
              <a:rPr lang="ar-IQ" sz="2400" dirty="0" smtClean="0">
                <a:cs typeface="+mj-cs"/>
              </a:rPr>
              <a:t> </a:t>
            </a:r>
            <a:r>
              <a:rPr lang="ar-IQ" sz="2400" dirty="0">
                <a:cs typeface="+mj-cs"/>
              </a:rPr>
              <a:t>اصفرار الاوراق </a:t>
            </a:r>
            <a:r>
              <a:rPr lang="ar-IQ" sz="2400" dirty="0" smtClean="0">
                <a:cs typeface="+mj-cs"/>
              </a:rPr>
              <a:t>وتكون </a:t>
            </a:r>
            <a:r>
              <a:rPr lang="ar-IQ" sz="2400" dirty="0">
                <a:cs typeface="+mj-cs"/>
              </a:rPr>
              <a:t>بقع بنية عليها او سقوطها </a:t>
            </a:r>
            <a:endParaRPr lang="ar-IQ" sz="2400" dirty="0" smtClean="0">
              <a:cs typeface="+mj-cs"/>
            </a:endParaRPr>
          </a:p>
          <a:p>
            <a:pPr marL="177800" indent="-177800" algn="just" rtl="1">
              <a:lnSpc>
                <a:spcPct val="170000"/>
              </a:lnSpc>
              <a:buFontTx/>
              <a:buChar char="-"/>
            </a:pPr>
            <a:r>
              <a:rPr lang="ar-IQ" sz="2400" dirty="0" smtClean="0">
                <a:cs typeface="+mj-cs"/>
              </a:rPr>
              <a:t>كما </a:t>
            </a:r>
            <a:r>
              <a:rPr lang="ar-IQ" sz="2400" dirty="0">
                <a:cs typeface="+mj-cs"/>
              </a:rPr>
              <a:t>تؤدي الى موت حبوب اللقاح وبالتالي لا تعقد الازهار واذا تكونت القرون فانها تكون خالية او قليلة البذور، </a:t>
            </a:r>
            <a:endParaRPr lang="ar-IQ" sz="2400" dirty="0" smtClean="0">
              <a:cs typeface="+mj-cs"/>
            </a:endParaRPr>
          </a:p>
        </p:txBody>
      </p:sp>
    </p:spTree>
    <p:extLst>
      <p:ext uri="{BB962C8B-B14F-4D97-AF65-F5344CB8AC3E}">
        <p14:creationId xmlns:p14="http://schemas.microsoft.com/office/powerpoint/2010/main" val="33541595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a:bodyPr>
          <a:lstStyle/>
          <a:p>
            <a:pPr marL="0" indent="0" algn="just" rtl="1">
              <a:lnSpc>
                <a:spcPct val="150000"/>
              </a:lnSpc>
              <a:buNone/>
            </a:pPr>
            <a:r>
              <a:rPr lang="ar-IQ" sz="2400" b="1" dirty="0" smtClean="0"/>
              <a:t>- المناخ </a:t>
            </a:r>
            <a:endParaRPr lang="en-US" sz="2400" dirty="0"/>
          </a:p>
          <a:p>
            <a:pPr marL="177800" indent="-177800" algn="just" rtl="1">
              <a:lnSpc>
                <a:spcPct val="170000"/>
              </a:lnSpc>
              <a:buFontTx/>
              <a:buChar char="-"/>
            </a:pPr>
            <a:r>
              <a:rPr lang="ar-IQ" sz="2400" dirty="0" smtClean="0">
                <a:cs typeface="+mj-cs"/>
              </a:rPr>
              <a:t>وبينت </a:t>
            </a:r>
            <a:r>
              <a:rPr lang="ar-IQ" sz="2400" dirty="0">
                <a:cs typeface="+mj-cs"/>
              </a:rPr>
              <a:t>التجارب ان درجات الحرارة المرتفعة اذا تساوت (نهار – ليل) اثناء تكوين البراعم الزهرية واثناء فترة التزهير فانها تؤثر تاثير سىء على </a:t>
            </a:r>
            <a:r>
              <a:rPr lang="ar-IQ" sz="2400" dirty="0" smtClean="0">
                <a:cs typeface="+mj-cs"/>
              </a:rPr>
              <a:t>المحصول،</a:t>
            </a:r>
          </a:p>
          <a:p>
            <a:pPr marL="177800" indent="-177800" algn="just" rtl="1">
              <a:lnSpc>
                <a:spcPct val="170000"/>
              </a:lnSpc>
              <a:buFontTx/>
              <a:buChar char="-"/>
            </a:pPr>
            <a:r>
              <a:rPr lang="ar-IQ" sz="2400" dirty="0" smtClean="0">
                <a:cs typeface="+mj-cs"/>
              </a:rPr>
              <a:t> إذ تسبب </a:t>
            </a:r>
            <a:r>
              <a:rPr lang="ar-IQ" sz="2400" dirty="0">
                <a:cs typeface="+mj-cs"/>
              </a:rPr>
              <a:t>انخفاض نسبة العقد في القرون وتدهور نوعية </a:t>
            </a:r>
            <a:r>
              <a:rPr lang="ar-IQ" sz="2400" dirty="0" smtClean="0">
                <a:cs typeface="+mj-cs"/>
              </a:rPr>
              <a:t>الناضجة منها، </a:t>
            </a:r>
          </a:p>
          <a:p>
            <a:pPr marL="177800" indent="-177800" algn="just" rtl="1">
              <a:lnSpc>
                <a:spcPct val="170000"/>
              </a:lnSpc>
              <a:buFontTx/>
              <a:buChar char="-"/>
            </a:pPr>
            <a:r>
              <a:rPr lang="ar-IQ" sz="2400" dirty="0" smtClean="0">
                <a:cs typeface="+mj-cs"/>
              </a:rPr>
              <a:t>كما تنعدم قابلية </a:t>
            </a:r>
            <a:r>
              <a:rPr lang="ar-IQ" sz="2400" dirty="0">
                <a:cs typeface="+mj-cs"/>
              </a:rPr>
              <a:t>الازهار </a:t>
            </a:r>
            <a:r>
              <a:rPr lang="ar-IQ" sz="2400" dirty="0" smtClean="0">
                <a:cs typeface="+mj-cs"/>
              </a:rPr>
              <a:t>للتلقيح عندما </a:t>
            </a:r>
            <a:r>
              <a:rPr lang="ar-IQ" sz="2400" dirty="0">
                <a:cs typeface="+mj-cs"/>
              </a:rPr>
              <a:t>تكون النباتات نامية في درجة حرارة </a:t>
            </a:r>
            <a:r>
              <a:rPr lang="en-US" sz="2400" dirty="0">
                <a:cs typeface="+mj-cs"/>
              </a:rPr>
              <a:t>10</a:t>
            </a:r>
            <a:r>
              <a:rPr lang="ar-IQ" sz="2400" dirty="0" smtClean="0">
                <a:cs typeface="+mj-cs"/>
              </a:rPr>
              <a:t>م</a:t>
            </a:r>
            <a:r>
              <a:rPr lang="ar-IQ" sz="2400" dirty="0" smtClean="0"/>
              <a:t>◦</a:t>
            </a:r>
            <a:r>
              <a:rPr lang="ar-IQ" sz="2400" dirty="0" smtClean="0">
                <a:cs typeface="+mj-cs"/>
              </a:rPr>
              <a:t> </a:t>
            </a:r>
            <a:r>
              <a:rPr lang="ar-IQ" sz="2400" dirty="0">
                <a:cs typeface="+mj-cs"/>
              </a:rPr>
              <a:t>او </a:t>
            </a:r>
            <a:r>
              <a:rPr lang="en-US" sz="2400" dirty="0">
                <a:cs typeface="+mj-cs"/>
              </a:rPr>
              <a:t> 45</a:t>
            </a:r>
            <a:r>
              <a:rPr lang="ar-IQ" sz="2400" dirty="0" smtClean="0">
                <a:cs typeface="+mj-cs"/>
              </a:rPr>
              <a:t>م</a:t>
            </a:r>
            <a:r>
              <a:rPr lang="ar-IQ" sz="2400" dirty="0" smtClean="0"/>
              <a:t>◦</a:t>
            </a:r>
            <a:r>
              <a:rPr lang="ar-IQ" sz="2400" dirty="0" smtClean="0">
                <a:cs typeface="+mj-cs"/>
              </a:rPr>
              <a:t> ولم </a:t>
            </a:r>
            <a:r>
              <a:rPr lang="ar-IQ" sz="2400" dirty="0">
                <a:cs typeface="+mj-cs"/>
              </a:rPr>
              <a:t>تتكون اي </a:t>
            </a:r>
            <a:r>
              <a:rPr lang="ar-IQ" sz="2400" dirty="0" smtClean="0">
                <a:cs typeface="+mj-cs"/>
              </a:rPr>
              <a:t>قرون،</a:t>
            </a:r>
          </a:p>
          <a:p>
            <a:pPr marL="177800" indent="-177800" algn="just" rtl="1">
              <a:lnSpc>
                <a:spcPct val="170000"/>
              </a:lnSpc>
              <a:buFontTx/>
              <a:buChar char="-"/>
            </a:pPr>
            <a:r>
              <a:rPr lang="ar-IQ" sz="2400" dirty="0" smtClean="0">
                <a:cs typeface="+mj-cs"/>
              </a:rPr>
              <a:t> وترتفع نسبة </a:t>
            </a:r>
            <a:r>
              <a:rPr lang="ar-IQ" sz="2400" dirty="0">
                <a:cs typeface="+mj-cs"/>
              </a:rPr>
              <a:t>العقد </a:t>
            </a:r>
            <a:r>
              <a:rPr lang="ar-IQ" sz="2400" dirty="0" smtClean="0">
                <a:cs typeface="+mj-cs"/>
              </a:rPr>
              <a:t>في </a:t>
            </a:r>
            <a:r>
              <a:rPr lang="ar-IQ" sz="2400" dirty="0">
                <a:cs typeface="+mj-cs"/>
              </a:rPr>
              <a:t>درجات الحرارة بين </a:t>
            </a:r>
            <a:r>
              <a:rPr lang="en-US" sz="2400" dirty="0">
                <a:cs typeface="+mj-cs"/>
              </a:rPr>
              <a:t>15</a:t>
            </a:r>
            <a:r>
              <a:rPr lang="ar-IQ" sz="2400" dirty="0">
                <a:cs typeface="+mj-cs"/>
              </a:rPr>
              <a:t> – </a:t>
            </a:r>
            <a:r>
              <a:rPr lang="en-US" sz="2400" dirty="0">
                <a:cs typeface="+mj-cs"/>
              </a:rPr>
              <a:t>40 </a:t>
            </a:r>
            <a:r>
              <a:rPr lang="ar-IQ" sz="2400" dirty="0" smtClean="0">
                <a:cs typeface="+mj-cs"/>
              </a:rPr>
              <a:t>م</a:t>
            </a:r>
            <a:r>
              <a:rPr lang="ar-IQ" sz="2400" dirty="0" smtClean="0"/>
              <a:t>◦</a:t>
            </a:r>
            <a:r>
              <a:rPr lang="ar-IQ" sz="2400" dirty="0" smtClean="0">
                <a:cs typeface="+mj-cs"/>
              </a:rPr>
              <a:t> .............. يتبع</a:t>
            </a:r>
          </a:p>
        </p:txBody>
      </p:sp>
    </p:spTree>
    <p:extLst>
      <p:ext uri="{BB962C8B-B14F-4D97-AF65-F5344CB8AC3E}">
        <p14:creationId xmlns:p14="http://schemas.microsoft.com/office/powerpoint/2010/main" val="19000594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IQ" sz="3600" b="1" dirty="0" smtClean="0"/>
              <a:t/>
            </a:r>
            <a:br>
              <a:rPr lang="ar-IQ" sz="3600" b="1" dirty="0" smtClean="0"/>
            </a:br>
            <a:r>
              <a:rPr lang="ar-IQ" sz="3600" b="1" dirty="0" smtClean="0"/>
              <a:t>الفاصوليا</a:t>
            </a:r>
            <a:r>
              <a:rPr lang="en-US" dirty="0"/>
              <a:t/>
            </a:r>
            <a:br>
              <a:rPr lang="en-US" dirty="0"/>
            </a:br>
            <a:endParaRPr lang="ar-IQ" dirty="0"/>
          </a:p>
        </p:txBody>
      </p:sp>
      <p:sp>
        <p:nvSpPr>
          <p:cNvPr id="3" name="Content Placeholder 2"/>
          <p:cNvSpPr>
            <a:spLocks noGrp="1"/>
          </p:cNvSpPr>
          <p:nvPr>
            <p:ph idx="1"/>
          </p:nvPr>
        </p:nvSpPr>
        <p:spPr>
          <a:xfrm>
            <a:off x="457200" y="1066800"/>
            <a:ext cx="8305800" cy="5059363"/>
          </a:xfrm>
        </p:spPr>
        <p:txBody>
          <a:bodyPr>
            <a:normAutofit fontScale="92500"/>
          </a:bodyPr>
          <a:lstStyle/>
          <a:p>
            <a:pPr marL="177800" indent="-177800" algn="just" rtl="1">
              <a:lnSpc>
                <a:spcPct val="170000"/>
              </a:lnSpc>
              <a:buFontTx/>
              <a:buChar char="-"/>
            </a:pPr>
            <a:r>
              <a:rPr lang="ar-IQ" sz="2400" b="1" dirty="0" smtClean="0">
                <a:cs typeface="+mj-cs"/>
              </a:rPr>
              <a:t>التربة المناسبة</a:t>
            </a:r>
          </a:p>
          <a:p>
            <a:pPr marL="177800" indent="-177800" algn="just" rtl="1">
              <a:lnSpc>
                <a:spcPct val="170000"/>
              </a:lnSpc>
              <a:buFontTx/>
              <a:buChar char="-"/>
            </a:pPr>
            <a:r>
              <a:rPr lang="ar-IQ" sz="2400" dirty="0" smtClean="0">
                <a:cs typeface="+mj-cs"/>
              </a:rPr>
              <a:t>يمكن </a:t>
            </a:r>
            <a:r>
              <a:rPr lang="ar-IQ" sz="2400" dirty="0">
                <a:cs typeface="+mj-cs"/>
              </a:rPr>
              <a:t>زراعة الفاصوليا في انواع مختلفة من الترب على شرط ان تكون جيدة الصرف وخالية من الاملاح، </a:t>
            </a:r>
            <a:endParaRPr lang="ar-IQ" sz="2400" dirty="0" smtClean="0">
              <a:cs typeface="+mj-cs"/>
            </a:endParaRPr>
          </a:p>
          <a:p>
            <a:pPr marL="177800" indent="-177800" algn="just" rtl="1">
              <a:lnSpc>
                <a:spcPct val="170000"/>
              </a:lnSpc>
              <a:buFontTx/>
              <a:buChar char="-"/>
            </a:pPr>
            <a:r>
              <a:rPr lang="ar-IQ" sz="2400" dirty="0" smtClean="0">
                <a:cs typeface="+mj-cs"/>
              </a:rPr>
              <a:t>واحسن </a:t>
            </a:r>
            <a:r>
              <a:rPr lang="ar-IQ" sz="2400" dirty="0">
                <a:cs typeface="+mj-cs"/>
              </a:rPr>
              <a:t>الترب المزيجية الثقيلة الجيدة </a:t>
            </a:r>
            <a:r>
              <a:rPr lang="ar-IQ" sz="2400" dirty="0" smtClean="0">
                <a:cs typeface="+mj-cs"/>
              </a:rPr>
              <a:t>الصرف، </a:t>
            </a:r>
          </a:p>
          <a:p>
            <a:pPr marL="177800" indent="-177800" algn="just" rtl="1">
              <a:lnSpc>
                <a:spcPct val="170000"/>
              </a:lnSpc>
              <a:buFontTx/>
              <a:buChar char="-"/>
            </a:pPr>
            <a:r>
              <a:rPr lang="ar-IQ" sz="2400" dirty="0" smtClean="0">
                <a:cs typeface="+mj-cs"/>
              </a:rPr>
              <a:t>اما </a:t>
            </a:r>
            <a:r>
              <a:rPr lang="ar-IQ" sz="2400" dirty="0">
                <a:cs typeface="+mj-cs"/>
              </a:rPr>
              <a:t>الترب الرملية فانها تؤدي الى تكون نباتات صغيرة الحجم ولا تحوي على اللون الطبيعي للاوراق الا انها تزرع </a:t>
            </a:r>
            <a:r>
              <a:rPr lang="ar-IQ" sz="2400" dirty="0" smtClean="0">
                <a:cs typeface="+mj-cs"/>
              </a:rPr>
              <a:t>في مثل هذه </a:t>
            </a:r>
            <a:r>
              <a:rPr lang="ar-IQ" sz="2400" dirty="0">
                <a:cs typeface="+mj-cs"/>
              </a:rPr>
              <a:t>الترب </a:t>
            </a:r>
            <a:r>
              <a:rPr lang="ar-IQ" sz="2400" dirty="0" smtClean="0">
                <a:cs typeface="+mj-cs"/>
              </a:rPr>
              <a:t>للحصول </a:t>
            </a:r>
            <a:r>
              <a:rPr lang="ar-IQ" sz="2400" dirty="0">
                <a:cs typeface="+mj-cs"/>
              </a:rPr>
              <a:t>على حاصل مبكر، </a:t>
            </a:r>
            <a:endParaRPr lang="ar-IQ" sz="2400" dirty="0" smtClean="0">
              <a:cs typeface="+mj-cs"/>
            </a:endParaRPr>
          </a:p>
          <a:p>
            <a:pPr marL="177800" indent="-177800" algn="just" rtl="1">
              <a:lnSpc>
                <a:spcPct val="170000"/>
              </a:lnSpc>
              <a:buFontTx/>
              <a:buChar char="-"/>
            </a:pPr>
            <a:r>
              <a:rPr lang="ar-IQ" sz="2400" dirty="0" smtClean="0">
                <a:cs typeface="+mj-cs"/>
              </a:rPr>
              <a:t>تعد </a:t>
            </a:r>
            <a:r>
              <a:rPr lang="ar-IQ" sz="2400" dirty="0">
                <a:cs typeface="+mj-cs"/>
              </a:rPr>
              <a:t>الفاصوليا من اشد النباتات حساسية للملوحة حيث تؤدي الى ذبول الاوراق واحتراق حوافها وانسب </a:t>
            </a:r>
            <a:r>
              <a:rPr lang="en-US" sz="2400" dirty="0" smtClean="0">
                <a:cs typeface="+mj-cs"/>
              </a:rPr>
              <a:t>5.3</a:t>
            </a:r>
            <a:r>
              <a:rPr lang="ar-IQ" sz="2400" dirty="0" smtClean="0">
                <a:cs typeface="+mj-cs"/>
              </a:rPr>
              <a:t> –</a:t>
            </a:r>
            <a:r>
              <a:rPr lang="en-US" sz="2400" dirty="0" smtClean="0">
                <a:cs typeface="+mj-cs"/>
              </a:rPr>
              <a:t>6 </a:t>
            </a:r>
            <a:r>
              <a:rPr lang="ar-IQ" sz="2400" dirty="0" smtClean="0">
                <a:cs typeface="+mj-cs"/>
              </a:rPr>
              <a:t>  </a:t>
            </a:r>
            <a:r>
              <a:rPr lang="en-US" sz="2400" dirty="0" smtClean="0">
                <a:cs typeface="+mj-cs"/>
              </a:rPr>
              <a:t>pH</a:t>
            </a:r>
            <a:r>
              <a:rPr lang="ar-IQ" sz="2400" dirty="0" smtClean="0">
                <a:cs typeface="+mj-cs"/>
              </a:rPr>
              <a:t> ......................... يتبع</a:t>
            </a:r>
          </a:p>
        </p:txBody>
      </p:sp>
    </p:spTree>
    <p:extLst>
      <p:ext uri="{BB962C8B-B14F-4D97-AF65-F5344CB8AC3E}">
        <p14:creationId xmlns:p14="http://schemas.microsoft.com/office/powerpoint/2010/main" val="42863450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TotalTime>
  <Words>3045</Words>
  <Application>Microsoft Office PowerPoint</Application>
  <PresentationFormat>On-screen Show (4:3)</PresentationFormat>
  <Paragraphs>284</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PowerPoint Presentation</vt:lpstr>
      <vt:lpstr>العائلة  البقولية Pea or pulse family Fabaceae Leguminosae  </vt:lpstr>
      <vt:lpstr> الفاصوليا </vt:lpstr>
      <vt:lpstr> الفاصوليا </vt:lpstr>
      <vt:lpstr> الفاصوليا </vt:lpstr>
      <vt:lpstr> الفاصوليا </vt:lpstr>
      <vt:lpstr> الفاصوليا </vt:lpstr>
      <vt:lpstr> الفاصوليا </vt:lpstr>
      <vt:lpstr> الفاصوليا </vt:lpstr>
      <vt:lpstr> الفاصوليا </vt:lpstr>
      <vt:lpstr> الفاصوليا </vt:lpstr>
      <vt:lpstr> الفاصوليا </vt:lpstr>
      <vt:lpstr>الفاصوليا</vt:lpstr>
      <vt:lpstr> الفاصوليا </vt:lpstr>
      <vt:lpstr> الفاصوليا </vt:lpstr>
      <vt:lpstr> الفاصوليا </vt:lpstr>
      <vt:lpstr> الفاصوليا </vt:lpstr>
      <vt:lpstr> الفاصوليا </vt:lpstr>
      <vt:lpstr> الفاصوليا </vt:lpstr>
      <vt:lpstr> الفاصوليا </vt:lpstr>
      <vt:lpstr> الفاصوليا </vt:lpstr>
      <vt:lpstr>اللوبيا</vt:lpstr>
      <vt:lpstr>اللوبيا</vt:lpstr>
      <vt:lpstr>اللوبيا</vt:lpstr>
      <vt:lpstr>اللوبيا</vt:lpstr>
      <vt:lpstr>اللوبيا</vt:lpstr>
      <vt:lpstr>اللوبيا</vt:lpstr>
      <vt:lpstr>اللوبيا</vt:lpstr>
      <vt:lpstr>اللوبيا</vt:lpstr>
      <vt:lpstr>العائلة الخبازية Malvaceae 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lpstr>الباميا</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العائلة  البقولية Pea or pulse family Leguminosae  </dc:title>
  <dc:creator>Dr.Nawal</dc:creator>
  <cp:lastModifiedBy>ابو نادية</cp:lastModifiedBy>
  <cp:revision>28</cp:revision>
  <dcterms:created xsi:type="dcterms:W3CDTF">2006-08-16T00:00:00Z</dcterms:created>
  <dcterms:modified xsi:type="dcterms:W3CDTF">2012-06-02T21:17:02Z</dcterms:modified>
</cp:coreProperties>
</file>